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56" r:id="rId5"/>
    <p:sldId id="257" r:id="rId6"/>
    <p:sldId id="258" r:id="rId7"/>
    <p:sldId id="267" r:id="rId8"/>
    <p:sldId id="260" r:id="rId9"/>
    <p:sldId id="1363" r:id="rId10"/>
    <p:sldId id="283" r:id="rId11"/>
    <p:sldId id="291" r:id="rId12"/>
    <p:sldId id="286" r:id="rId13"/>
    <p:sldId id="272" r:id="rId14"/>
    <p:sldId id="270" r:id="rId15"/>
    <p:sldId id="290" r:id="rId16"/>
    <p:sldId id="269" r:id="rId17"/>
    <p:sldId id="263" r:id="rId18"/>
    <p:sldId id="265" r:id="rId19"/>
    <p:sldId id="288" r:id="rId20"/>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800"/>
    <a:srgbClr val="FAF400"/>
    <a:srgbClr val="FFF90D"/>
    <a:srgbClr val="A6A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4660"/>
  </p:normalViewPr>
  <p:slideViewPr>
    <p:cSldViewPr>
      <p:cViewPr varScale="1">
        <p:scale>
          <a:sx n="154" d="100"/>
          <a:sy n="154" d="100"/>
        </p:scale>
        <p:origin x="2040" y="1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880182092529606E-2"/>
          <c:y val="4.0234658239305818E-2"/>
          <c:w val="0.88317415552394596"/>
          <c:h val="0.99641129273284934"/>
        </c:manualLayout>
      </c:layout>
      <c:doughnutChart>
        <c:varyColors val="0"/>
        <c:ser>
          <c:idx val="0"/>
          <c:order val="0"/>
          <c:tx>
            <c:strRef>
              <c:f>Blad1!$B$1</c:f>
              <c:strCache>
                <c:ptCount val="1"/>
                <c:pt idx="0">
                  <c:v>Försäljning</c:v>
                </c:pt>
              </c:strCache>
            </c:strRef>
          </c:tx>
          <c:spPr>
            <a:solidFill>
              <a:srgbClr val="ADE0EE"/>
            </a:solidFill>
            <a:ln w="19050">
              <a:solidFill>
                <a:schemeClr val="lt1"/>
              </a:solidFill>
            </a:ln>
            <a:effectLst/>
          </c:spPr>
          <c:dLbls>
            <c:dLbl>
              <c:idx val="0"/>
              <c:tx>
                <c:rich>
                  <a:bodyPr/>
                  <a:lstStyle/>
                  <a:p>
                    <a:r>
                      <a:rPr lang="en-US" dirty="0"/>
                      <a:t>JANUARI</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852-4FFF-9775-2F929E2EE005}"/>
                </c:ext>
              </c:extLst>
            </c:dLbl>
            <c:dLbl>
              <c:idx val="1"/>
              <c:tx>
                <c:rich>
                  <a:bodyPr/>
                  <a:lstStyle/>
                  <a:p>
                    <a:r>
                      <a:rPr lang="en-US" dirty="0"/>
                      <a:t>FEBRUARI</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852-4FFF-9775-2F929E2EE005}"/>
                </c:ext>
              </c:extLst>
            </c:dLbl>
            <c:dLbl>
              <c:idx val="2"/>
              <c:tx>
                <c:rich>
                  <a:bodyPr/>
                  <a:lstStyle/>
                  <a:p>
                    <a:r>
                      <a:rPr lang="en-US" dirty="0"/>
                      <a:t>MARS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7852-4FFF-9775-2F929E2EE005}"/>
                </c:ext>
              </c:extLst>
            </c:dLbl>
            <c:dLbl>
              <c:idx val="3"/>
              <c:tx>
                <c:rich>
                  <a:bodyPr/>
                  <a:lstStyle/>
                  <a:p>
                    <a:r>
                      <a:rPr lang="en-US" dirty="0"/>
                      <a:t>APRIL</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852-4FFF-9775-2F929E2EE005}"/>
                </c:ext>
              </c:extLst>
            </c:dLbl>
            <c:dLbl>
              <c:idx val="4"/>
              <c:tx>
                <c:rich>
                  <a:bodyPr/>
                  <a:lstStyle/>
                  <a:p>
                    <a:r>
                      <a:rPr lang="en-US" dirty="0"/>
                      <a:t>MAJ</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7852-4FFF-9775-2F929E2EE005}"/>
                </c:ext>
              </c:extLst>
            </c:dLbl>
            <c:dLbl>
              <c:idx val="5"/>
              <c:tx>
                <c:rich>
                  <a:bodyPr/>
                  <a:lstStyle/>
                  <a:p>
                    <a:r>
                      <a:rPr lang="en-US" dirty="0"/>
                      <a:t>JUNI</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852-4FFF-9775-2F929E2EE005}"/>
                </c:ext>
              </c:extLst>
            </c:dLbl>
            <c:dLbl>
              <c:idx val="6"/>
              <c:tx>
                <c:rich>
                  <a:bodyPr/>
                  <a:lstStyle/>
                  <a:p>
                    <a:r>
                      <a:rPr lang="en-US" dirty="0"/>
                      <a:t>JULI</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7852-4FFF-9775-2F929E2EE005}"/>
                </c:ext>
              </c:extLst>
            </c:dLbl>
            <c:dLbl>
              <c:idx val="7"/>
              <c:tx>
                <c:rich>
                  <a:bodyPr/>
                  <a:lstStyle/>
                  <a:p>
                    <a:r>
                      <a:rPr lang="en-US" dirty="0"/>
                      <a:t>AUGUSTI</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7852-4FFF-9775-2F929E2EE005}"/>
                </c:ext>
              </c:extLst>
            </c:dLbl>
            <c:dLbl>
              <c:idx val="8"/>
              <c:tx>
                <c:rich>
                  <a:bodyPr/>
                  <a:lstStyle/>
                  <a:p>
                    <a:r>
                      <a:rPr lang="en-US" dirty="0"/>
                      <a:t>SEPTEMBER</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7852-4FFF-9775-2F929E2EE005}"/>
                </c:ext>
              </c:extLst>
            </c:dLbl>
            <c:dLbl>
              <c:idx val="9"/>
              <c:tx>
                <c:rich>
                  <a:bodyPr/>
                  <a:lstStyle/>
                  <a:p>
                    <a:r>
                      <a:rPr lang="en-US" dirty="0"/>
                      <a:t>OKTOBER</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7852-4FFF-9775-2F929E2EE005}"/>
                </c:ext>
              </c:extLst>
            </c:dLbl>
            <c:dLbl>
              <c:idx val="10"/>
              <c:tx>
                <c:rich>
                  <a:bodyPr/>
                  <a:lstStyle/>
                  <a:p>
                    <a:r>
                      <a:rPr lang="en-US" dirty="0"/>
                      <a:t>NOVEMBER</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7852-4FFF-9775-2F929E2EE005}"/>
                </c:ext>
              </c:extLst>
            </c:dLbl>
            <c:dLbl>
              <c:idx val="11"/>
              <c:tx>
                <c:rich>
                  <a:bodyPr/>
                  <a:lstStyle/>
                  <a:p>
                    <a:r>
                      <a:rPr lang="en-US" dirty="0"/>
                      <a:t>DECEMBER</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7852-4FFF-9775-2F929E2EE005}"/>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003D58"/>
                    </a:solidFill>
                    <a:latin typeface="+mn-lt"/>
                    <a:ea typeface="+mn-ea"/>
                    <a:cs typeface="+mn-cs"/>
                  </a:defRPr>
                </a:pPr>
                <a:endParaRPr lang="sv-S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Blad1!$A$2:$A$13</c:f>
              <c:strCache>
                <c:ptCount val="12"/>
                <c:pt idx="0">
                  <c:v>Januari</c:v>
                </c:pt>
                <c:pt idx="1">
                  <c:v>Februari</c:v>
                </c:pt>
                <c:pt idx="2">
                  <c:v>Mars</c:v>
                </c:pt>
                <c:pt idx="3">
                  <c:v>April</c:v>
                </c:pt>
                <c:pt idx="4">
                  <c:v>Maj</c:v>
                </c:pt>
                <c:pt idx="5">
                  <c:v>Juni</c:v>
                </c:pt>
                <c:pt idx="6">
                  <c:v>Juli</c:v>
                </c:pt>
                <c:pt idx="7">
                  <c:v>Augusti</c:v>
                </c:pt>
                <c:pt idx="8">
                  <c:v>September</c:v>
                </c:pt>
                <c:pt idx="9">
                  <c:v>Oktober</c:v>
                </c:pt>
                <c:pt idx="10">
                  <c:v>November</c:v>
                </c:pt>
                <c:pt idx="11">
                  <c:v>December</c:v>
                </c:pt>
              </c:strCache>
            </c:strRef>
          </c:cat>
          <c:val>
            <c:numRef>
              <c:f>Blad1!$B$2:$B$13</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extLst>
            <c:ext xmlns:c16="http://schemas.microsoft.com/office/drawing/2014/chart" uri="{C3380CC4-5D6E-409C-BE32-E72D297353CC}">
              <c16:uniqueId val="{0000000C-7852-4FFF-9775-2F929E2EE005}"/>
            </c:ext>
          </c:extLst>
        </c:ser>
        <c:dLbls>
          <c:showLegendKey val="0"/>
          <c:showVal val="0"/>
          <c:showCatName val="0"/>
          <c:showSerName val="0"/>
          <c:showPercent val="0"/>
          <c:showBubbleSize val="0"/>
          <c:showLeaderLines val="1"/>
        </c:dLbls>
        <c:firstSliceAng val="0"/>
        <c:holeSize val="44"/>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A657B3-9C16-4DF9-B353-C88FF862EBDE}" type="datetimeFigureOut">
              <a:rPr lang="da-DK" smtClean="0"/>
              <a:t>22-02-2024</a:t>
            </a:fld>
            <a:endParaRPr lang="da-DK"/>
          </a:p>
        </p:txBody>
      </p:sp>
      <p:sp>
        <p:nvSpPr>
          <p:cNvPr id="4" name="Pladsholder til slidebille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BB87F-5D94-4D9C-96AF-ACEB338A181B}" type="slidenum">
              <a:rPr lang="da-DK" smtClean="0"/>
              <a:t>‹#›</a:t>
            </a:fld>
            <a:endParaRPr lang="da-DK"/>
          </a:p>
        </p:txBody>
      </p:sp>
    </p:spTree>
    <p:extLst>
      <p:ext uri="{BB962C8B-B14F-4D97-AF65-F5344CB8AC3E}">
        <p14:creationId xmlns:p14="http://schemas.microsoft.com/office/powerpoint/2010/main" val="3473545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8B26605-6D69-4A1C-9526-A15BEF770A14}"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1065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aseline="0" dirty="0"/>
          </a:p>
        </p:txBody>
      </p:sp>
      <p:sp>
        <p:nvSpPr>
          <p:cNvPr id="4" name="Pladsholder til slidenummer 3"/>
          <p:cNvSpPr>
            <a:spLocks noGrp="1"/>
          </p:cNvSpPr>
          <p:nvPr>
            <p:ph type="sldNum" sz="quarter" idx="10"/>
          </p:nvPr>
        </p:nvSpPr>
        <p:spPr/>
        <p:txBody>
          <a:bodyPr/>
          <a:lstStyle/>
          <a:p>
            <a:fld id="{F06BB87F-5D94-4D9C-96AF-ACEB338A181B}" type="slidenum">
              <a:rPr lang="da-DK" smtClean="0"/>
              <a:t>8</a:t>
            </a:fld>
            <a:endParaRPr lang="da-DK"/>
          </a:p>
        </p:txBody>
      </p:sp>
    </p:spTree>
    <p:extLst>
      <p:ext uri="{BB962C8B-B14F-4D97-AF65-F5344CB8AC3E}">
        <p14:creationId xmlns:p14="http://schemas.microsoft.com/office/powerpoint/2010/main" val="1789366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59992989-DF87-4567-AF3C-A2B7622AC0C9}" type="datetimeFigureOut">
              <a:rPr lang="sv-SE" smtClean="0"/>
              <a:t>2024-02-22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4A30D53D-43CF-4199-8E2F-699194784E78}" type="slidenum">
              <a:rPr lang="sv-SE" smtClean="0"/>
              <a:t>‹#›</a:t>
            </a:fld>
            <a:endParaRPr lang="sv-SE" dirty="0"/>
          </a:p>
        </p:txBody>
      </p:sp>
    </p:spTree>
    <p:extLst>
      <p:ext uri="{BB962C8B-B14F-4D97-AF65-F5344CB8AC3E}">
        <p14:creationId xmlns:p14="http://schemas.microsoft.com/office/powerpoint/2010/main" val="2806819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9992989-DF87-4567-AF3C-A2B7622AC0C9}" type="datetimeFigureOut">
              <a:rPr lang="sv-SE" smtClean="0"/>
              <a:t>2024-02-22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4A30D53D-43CF-4199-8E2F-699194784E78}" type="slidenum">
              <a:rPr lang="sv-SE" smtClean="0"/>
              <a:t>‹#›</a:t>
            </a:fld>
            <a:endParaRPr lang="sv-SE" dirty="0"/>
          </a:p>
        </p:txBody>
      </p:sp>
    </p:spTree>
    <p:extLst>
      <p:ext uri="{BB962C8B-B14F-4D97-AF65-F5344CB8AC3E}">
        <p14:creationId xmlns:p14="http://schemas.microsoft.com/office/powerpoint/2010/main" val="4173490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59992989-DF87-4567-AF3C-A2B7622AC0C9}" type="datetimeFigureOut">
              <a:rPr lang="sv-SE" smtClean="0"/>
              <a:t>2024-02-22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4A30D53D-43CF-4199-8E2F-699194784E78}" type="slidenum">
              <a:rPr lang="sv-SE" smtClean="0"/>
              <a:t>‹#›</a:t>
            </a:fld>
            <a:endParaRPr lang="sv-SE" dirty="0"/>
          </a:p>
        </p:txBody>
      </p:sp>
    </p:spTree>
    <p:extLst>
      <p:ext uri="{BB962C8B-B14F-4D97-AF65-F5344CB8AC3E}">
        <p14:creationId xmlns:p14="http://schemas.microsoft.com/office/powerpoint/2010/main" val="2159394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59992989-DF87-4567-AF3C-A2B7622AC0C9}" type="datetimeFigureOut">
              <a:rPr lang="sv-SE" smtClean="0"/>
              <a:t>2024-02-22</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4A30D53D-43CF-4199-8E2F-699194784E78}" type="slidenum">
              <a:rPr lang="sv-SE" smtClean="0"/>
              <a:t>‹#›</a:t>
            </a:fld>
            <a:endParaRPr lang="sv-SE" dirty="0"/>
          </a:p>
        </p:txBody>
      </p:sp>
    </p:spTree>
    <p:extLst>
      <p:ext uri="{BB962C8B-B14F-4D97-AF65-F5344CB8AC3E}">
        <p14:creationId xmlns:p14="http://schemas.microsoft.com/office/powerpoint/2010/main" val="2666557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59992989-DF87-4567-AF3C-A2B7622AC0C9}" type="datetimeFigureOut">
              <a:rPr lang="sv-SE" smtClean="0"/>
              <a:t>2024-02-22</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4A30D53D-43CF-4199-8E2F-699194784E78}" type="slidenum">
              <a:rPr lang="sv-SE" smtClean="0"/>
              <a:t>‹#›</a:t>
            </a:fld>
            <a:endParaRPr lang="sv-SE" dirty="0"/>
          </a:p>
        </p:txBody>
      </p:sp>
    </p:spTree>
    <p:extLst>
      <p:ext uri="{BB962C8B-B14F-4D97-AF65-F5344CB8AC3E}">
        <p14:creationId xmlns:p14="http://schemas.microsoft.com/office/powerpoint/2010/main" val="2390555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59992989-DF87-4567-AF3C-A2B7622AC0C9}" type="datetimeFigureOut">
              <a:rPr lang="sv-SE" smtClean="0"/>
              <a:t>2024-02-22</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4A30D53D-43CF-4199-8E2F-699194784E78}" type="slidenum">
              <a:rPr lang="sv-SE" smtClean="0"/>
              <a:t>‹#›</a:t>
            </a:fld>
            <a:endParaRPr lang="sv-SE" dirty="0"/>
          </a:p>
        </p:txBody>
      </p:sp>
    </p:spTree>
    <p:extLst>
      <p:ext uri="{BB962C8B-B14F-4D97-AF65-F5344CB8AC3E}">
        <p14:creationId xmlns:p14="http://schemas.microsoft.com/office/powerpoint/2010/main" val="766943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59992989-DF87-4567-AF3C-A2B7622AC0C9}" type="datetimeFigureOut">
              <a:rPr lang="sv-SE" smtClean="0"/>
              <a:t>2024-02-22</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4A30D53D-43CF-4199-8E2F-699194784E78}" type="slidenum">
              <a:rPr lang="sv-SE" smtClean="0"/>
              <a:t>‹#›</a:t>
            </a:fld>
            <a:endParaRPr lang="sv-SE" dirty="0"/>
          </a:p>
        </p:txBody>
      </p:sp>
    </p:spTree>
    <p:extLst>
      <p:ext uri="{BB962C8B-B14F-4D97-AF65-F5344CB8AC3E}">
        <p14:creationId xmlns:p14="http://schemas.microsoft.com/office/powerpoint/2010/main" val="2776209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59992989-DF87-4567-AF3C-A2B7622AC0C9}" type="datetimeFigureOut">
              <a:rPr lang="sv-SE" smtClean="0"/>
              <a:t>2024-02-22</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4A30D53D-43CF-4199-8E2F-699194784E78}" type="slidenum">
              <a:rPr lang="sv-SE" smtClean="0"/>
              <a:t>‹#›</a:t>
            </a:fld>
            <a:endParaRPr lang="sv-SE" dirty="0"/>
          </a:p>
        </p:txBody>
      </p:sp>
    </p:spTree>
    <p:extLst>
      <p:ext uri="{BB962C8B-B14F-4D97-AF65-F5344CB8AC3E}">
        <p14:creationId xmlns:p14="http://schemas.microsoft.com/office/powerpoint/2010/main" val="20520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dirty="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59992989-DF87-4567-AF3C-A2B7622AC0C9}" type="datetimeFigureOut">
              <a:rPr lang="sv-SE" smtClean="0"/>
              <a:t>2024-02-22</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4A30D53D-43CF-4199-8E2F-699194784E78}" type="slidenum">
              <a:rPr lang="sv-SE" smtClean="0"/>
              <a:t>‹#›</a:t>
            </a:fld>
            <a:endParaRPr lang="sv-SE" dirty="0"/>
          </a:p>
        </p:txBody>
      </p:sp>
    </p:spTree>
    <p:extLst>
      <p:ext uri="{BB962C8B-B14F-4D97-AF65-F5344CB8AC3E}">
        <p14:creationId xmlns:p14="http://schemas.microsoft.com/office/powerpoint/2010/main" val="883755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9992989-DF87-4567-AF3C-A2B7622AC0C9}" type="datetimeFigureOut">
              <a:rPr lang="sv-SE" smtClean="0"/>
              <a:t>2024-02-22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4A30D53D-43CF-4199-8E2F-699194784E78}" type="slidenum">
              <a:rPr lang="sv-SE" smtClean="0"/>
              <a:t>‹#›</a:t>
            </a:fld>
            <a:endParaRPr lang="sv-SE" dirty="0"/>
          </a:p>
        </p:txBody>
      </p:sp>
    </p:spTree>
    <p:extLst>
      <p:ext uri="{BB962C8B-B14F-4D97-AF65-F5344CB8AC3E}">
        <p14:creationId xmlns:p14="http://schemas.microsoft.com/office/powerpoint/2010/main" val="3097220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9992989-DF87-4567-AF3C-A2B7622AC0C9}" type="datetimeFigureOut">
              <a:rPr lang="sv-SE" smtClean="0"/>
              <a:t>2024-02-22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4A30D53D-43CF-4199-8E2F-699194784E78}" type="slidenum">
              <a:rPr lang="sv-SE" smtClean="0"/>
              <a:t>‹#›</a:t>
            </a:fld>
            <a:endParaRPr lang="sv-SE" dirty="0"/>
          </a:p>
        </p:txBody>
      </p:sp>
    </p:spTree>
    <p:extLst>
      <p:ext uri="{BB962C8B-B14F-4D97-AF65-F5344CB8AC3E}">
        <p14:creationId xmlns:p14="http://schemas.microsoft.com/office/powerpoint/2010/main" val="204769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ext utan punktuppställn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6088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992989-DF87-4567-AF3C-A2B7622AC0C9}" type="datetimeFigureOut">
              <a:rPr lang="sv-SE" smtClean="0"/>
              <a:t>2024-02-22</a:t>
            </a:fld>
            <a:endParaRPr lang="sv-SE" dirty="0"/>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dirty="0"/>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30D53D-43CF-4199-8E2F-699194784E78}" type="slidenum">
              <a:rPr lang="sv-SE" smtClean="0"/>
              <a:t>‹#›</a:t>
            </a:fld>
            <a:endParaRPr lang="sv-SE" dirty="0"/>
          </a:p>
        </p:txBody>
      </p:sp>
    </p:spTree>
    <p:extLst>
      <p:ext uri="{BB962C8B-B14F-4D97-AF65-F5344CB8AC3E}">
        <p14:creationId xmlns:p14="http://schemas.microsoft.com/office/powerpoint/2010/main" val="2985429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sibeliustalo.fi/"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oph.fi/fi/kehittaminen-ja-kansainvalisyys/tietoa-kansainvalistymisrahoituksesta/nordplus" TargetMode="External"/><Relationship Id="rId2" Type="http://schemas.openxmlformats.org/officeDocument/2006/relationships/hyperlink" Target="https://www.ufm.dk/uddannelse-og-institutioner/tilskud-til-udveksling-og-internationale-projekter/programoversigt/nordplus" TargetMode="External"/><Relationship Id="rId1" Type="http://schemas.openxmlformats.org/officeDocument/2006/relationships/slideLayout" Target="../slideLayouts/slideLayout2.xml"/><Relationship Id="rId6" Type="http://schemas.openxmlformats.org/officeDocument/2006/relationships/hyperlink" Target="https://www.utbyten.se/program/nordplus-junior/" TargetMode="External"/><Relationship Id="rId5" Type="http://schemas.openxmlformats.org/officeDocument/2006/relationships/hyperlink" Target="https://nordic.nordplusonline.org/" TargetMode="External"/><Relationship Id="rId4" Type="http://schemas.openxmlformats.org/officeDocument/2006/relationships/hyperlink" Target="https://www.rannis.is/sjodir/menntun/nordplus/nordplus-junior/"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pPr algn="l"/>
            <a:r>
              <a:rPr lang="sv-SE" sz="4000" dirty="0"/>
              <a:t>Nordiskt vänortssamarbete</a:t>
            </a:r>
            <a:br>
              <a:rPr lang="sv-SE" sz="4000" dirty="0"/>
            </a:br>
            <a:r>
              <a:rPr lang="sv-SE" sz="4000" dirty="0"/>
              <a:t>i förskolan 2024</a:t>
            </a:r>
            <a:r>
              <a:rPr lang="sv-SE" dirty="0"/>
              <a:t>	</a:t>
            </a:r>
          </a:p>
        </p:txBody>
      </p:sp>
      <p:sp>
        <p:nvSpPr>
          <p:cNvPr id="3" name="Underrubrik 2"/>
          <p:cNvSpPr>
            <a:spLocks noGrp="1"/>
          </p:cNvSpPr>
          <p:nvPr>
            <p:ph type="subTitle" idx="1"/>
          </p:nvPr>
        </p:nvSpPr>
        <p:spPr/>
        <p:txBody>
          <a:bodyPr>
            <a:normAutofit/>
          </a:bodyPr>
          <a:lstStyle/>
          <a:p>
            <a:r>
              <a:rPr lang="sv-SE" sz="2500" dirty="0">
                <a:solidFill>
                  <a:srgbClr val="0070C0"/>
                </a:solidFill>
              </a:rPr>
              <a:t>Akureyri</a:t>
            </a:r>
            <a:r>
              <a:rPr lang="sv-SE" sz="2500" dirty="0">
                <a:solidFill>
                  <a:schemeClr val="tx1"/>
                </a:solidFill>
              </a:rPr>
              <a:t>   </a:t>
            </a:r>
            <a:r>
              <a:rPr lang="sv-SE" sz="2500" dirty="0">
                <a:solidFill>
                  <a:srgbClr val="00B0F0"/>
                </a:solidFill>
              </a:rPr>
              <a:t>Lahtis</a:t>
            </a:r>
            <a:r>
              <a:rPr lang="sv-SE" sz="2500" dirty="0">
                <a:solidFill>
                  <a:schemeClr val="tx1"/>
                </a:solidFill>
              </a:rPr>
              <a:t>   </a:t>
            </a:r>
            <a:r>
              <a:rPr lang="sv-SE" sz="2500" dirty="0">
                <a:solidFill>
                  <a:srgbClr val="C00000"/>
                </a:solidFill>
              </a:rPr>
              <a:t>Randers</a:t>
            </a:r>
            <a:r>
              <a:rPr lang="sv-SE" sz="2500" dirty="0">
                <a:solidFill>
                  <a:schemeClr val="tx1"/>
                </a:solidFill>
              </a:rPr>
              <a:t>   </a:t>
            </a:r>
            <a:r>
              <a:rPr lang="sv-SE" sz="2500" dirty="0">
                <a:solidFill>
                  <a:srgbClr val="EEE800"/>
                </a:solidFill>
              </a:rPr>
              <a:t>Västerås</a:t>
            </a:r>
            <a:r>
              <a:rPr lang="sv-SE" sz="2500" dirty="0">
                <a:solidFill>
                  <a:schemeClr val="tx1"/>
                </a:solidFill>
              </a:rPr>
              <a:t>   </a:t>
            </a:r>
            <a:r>
              <a:rPr lang="sv-SE" sz="2500" dirty="0">
                <a:solidFill>
                  <a:srgbClr val="00B050"/>
                </a:solidFill>
              </a:rPr>
              <a:t>Ålesund</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2170166"/>
            <a:ext cx="1440160" cy="140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6712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l"/>
            <a:r>
              <a:rPr lang="sv-SE" sz="4000" dirty="0"/>
              <a:t>Syfte</a:t>
            </a:r>
          </a:p>
        </p:txBody>
      </p:sp>
      <p:sp>
        <p:nvSpPr>
          <p:cNvPr id="3" name="Platshållare för innehåll 2"/>
          <p:cNvSpPr>
            <a:spLocks noGrp="1"/>
          </p:cNvSpPr>
          <p:nvPr>
            <p:ph idx="1"/>
          </p:nvPr>
        </p:nvSpPr>
        <p:spPr/>
        <p:txBody>
          <a:bodyPr>
            <a:noAutofit/>
          </a:bodyPr>
          <a:lstStyle/>
          <a:p>
            <a:pPr marL="0" indent="0">
              <a:buNone/>
            </a:pPr>
            <a:r>
              <a:rPr lang="sv-SE" sz="1800" dirty="0"/>
              <a:t>Sedan 2001 arrangeras varje år nordiska nätverksdagar för förskolan.</a:t>
            </a:r>
            <a:br>
              <a:rPr lang="sv-SE" sz="1800" dirty="0"/>
            </a:br>
            <a:r>
              <a:rPr lang="sv-SE" sz="1800" dirty="0"/>
              <a:t>Nätverket har som uppgift att bevara traditionen av erfarenhetsutbyte mellan pedagoger och ledare som arbetar i förskoleverksamhet i de nordiska vänorterna:</a:t>
            </a:r>
          </a:p>
          <a:p>
            <a:endParaRPr lang="sv-SE" sz="1800" dirty="0"/>
          </a:p>
          <a:p>
            <a:r>
              <a:rPr lang="sv-SE" sz="1800" dirty="0"/>
              <a:t>Akureyri, Island</a:t>
            </a:r>
          </a:p>
          <a:p>
            <a:r>
              <a:rPr lang="sv-SE" sz="1800" dirty="0"/>
              <a:t>Lahtis, Finland</a:t>
            </a:r>
          </a:p>
          <a:p>
            <a:r>
              <a:rPr lang="sv-SE" sz="1800" dirty="0"/>
              <a:t>Randers, Danmark</a:t>
            </a:r>
          </a:p>
          <a:p>
            <a:r>
              <a:rPr lang="sv-SE" sz="1800" dirty="0"/>
              <a:t>Västerås, Sverige</a:t>
            </a:r>
          </a:p>
          <a:p>
            <a:r>
              <a:rPr lang="sv-SE" sz="1800" dirty="0"/>
              <a:t>Ålesund, Norge</a:t>
            </a:r>
          </a:p>
          <a:p>
            <a:endParaRPr lang="sv-SE" sz="1800" dirty="0"/>
          </a:p>
          <a:p>
            <a:pPr marL="0" indent="0">
              <a:buNone/>
            </a:pPr>
            <a:r>
              <a:rPr lang="sv-SE" sz="1800" dirty="0"/>
              <a:t>Syftet med dessa relationer är i grunden att bevara och stärka de fredliga band som finns mellan människor. Relationerna används också för att förstå andra kulturer och utbyta kunskap och erfarenheter mellan verksamheterna.</a:t>
            </a:r>
          </a:p>
          <a:p>
            <a:pPr marL="0" indent="0">
              <a:buNone/>
            </a:pPr>
            <a:endParaRPr lang="sv-SE" sz="2000" dirty="0"/>
          </a:p>
        </p:txBody>
      </p:sp>
    </p:spTree>
    <p:extLst>
      <p:ext uri="{BB962C8B-B14F-4D97-AF65-F5344CB8AC3E}">
        <p14:creationId xmlns:p14="http://schemas.microsoft.com/office/powerpoint/2010/main" val="1029999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l"/>
            <a:r>
              <a:rPr lang="sv-SE" sz="4000" dirty="0"/>
              <a:t>Mål</a:t>
            </a:r>
          </a:p>
        </p:txBody>
      </p:sp>
      <p:sp>
        <p:nvSpPr>
          <p:cNvPr id="3" name="Platshållare för innehåll 2"/>
          <p:cNvSpPr>
            <a:spLocks noGrp="1"/>
          </p:cNvSpPr>
          <p:nvPr>
            <p:ph idx="1"/>
          </p:nvPr>
        </p:nvSpPr>
        <p:spPr/>
        <p:txBody>
          <a:bodyPr>
            <a:normAutofit/>
          </a:bodyPr>
          <a:lstStyle/>
          <a:p>
            <a:pPr marL="0" indent="0">
              <a:buNone/>
            </a:pPr>
            <a:r>
              <a:rPr lang="sv-SE" sz="1800" dirty="0"/>
              <a:t>Målet är att utveckla och stärka den nordiska förskoleverksamheten genom att fokusera på nuvarande och framtida pedagogiska satsningsområden i vänorternas förskolor.</a:t>
            </a:r>
          </a:p>
          <a:p>
            <a:endParaRPr lang="sv-SE" sz="1800" dirty="0"/>
          </a:p>
          <a:p>
            <a:pPr marL="0" indent="0">
              <a:buNone/>
            </a:pPr>
            <a:r>
              <a:rPr lang="sv-SE" sz="1800" dirty="0"/>
              <a:t>Pedagogerna och ledarna uppmuntras också till att besöka varandras förskolor och genom praktiskt arbete bidra till att utbyta erfarenheter, kunskap och kompetens med varandra. På det sättet får vi en gemensam bild av förskolan i Norden. Det ska leda till utveckling och/eller bekräftelse i pedagogernas och ledarnas egna förskolor.</a:t>
            </a:r>
          </a:p>
        </p:txBody>
      </p:sp>
    </p:spTree>
    <p:extLst>
      <p:ext uri="{BB962C8B-B14F-4D97-AF65-F5344CB8AC3E}">
        <p14:creationId xmlns:p14="http://schemas.microsoft.com/office/powerpoint/2010/main" val="4180292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l"/>
            <a:r>
              <a:rPr lang="sv-SE" sz="4000" dirty="0"/>
              <a:t>Om samarbetet</a:t>
            </a:r>
          </a:p>
        </p:txBody>
      </p:sp>
      <p:sp>
        <p:nvSpPr>
          <p:cNvPr id="3" name="Platshållare för innehåll 2"/>
          <p:cNvSpPr>
            <a:spLocks noGrp="1"/>
          </p:cNvSpPr>
          <p:nvPr>
            <p:ph idx="1"/>
          </p:nvPr>
        </p:nvSpPr>
        <p:spPr/>
        <p:txBody>
          <a:bodyPr>
            <a:normAutofit/>
          </a:bodyPr>
          <a:lstStyle/>
          <a:p>
            <a:pPr marL="0" indent="0">
              <a:buNone/>
            </a:pPr>
            <a:r>
              <a:rPr lang="sv-SE" sz="1800" dirty="0"/>
              <a:t>Det nordiska samarbetet är unikt för förskolan. Det förenar de nordiska vänorterna och ger en gemensam bild av att förskolan är stark och stolt i Norden. Nätverksdagarna ger deltagarna nya erfarenheter, kunskaper, insikter och idéer om förskolan. Vi lär av varandra och det skapar en förståelse för likheter och olikheter i förskolorna i Norden. Att samarbetet fortsätter efter 23 år visar att det är ett lyckat koncept.</a:t>
            </a:r>
          </a:p>
          <a:p>
            <a:endParaRPr lang="sv-SE" sz="1800" dirty="0"/>
          </a:p>
          <a:p>
            <a:pPr marL="0" indent="0">
              <a:buNone/>
            </a:pPr>
            <a:r>
              <a:rPr lang="sv-SE" sz="1800" dirty="0"/>
              <a:t>Vi hoppas att pedagoger, chefer, utvecklingsledare, strateger, förvaltnings-chefer och politiker vill fortsätta stötta det nordiska vänortssamarbetet i framtiden. Att vi kan bidra med nya tankar och inspiration som kan ge mod, tro, hopp och nya perspektiv på vårt arbete med barn i nutiden och i framtiden. Att vi alla kan fortsätta glädjas åt att dela kunskap och bli inspirerade genom det nordiska samarbetet.</a:t>
            </a:r>
          </a:p>
        </p:txBody>
      </p:sp>
    </p:spTree>
    <p:extLst>
      <p:ext uri="{BB962C8B-B14F-4D97-AF65-F5344CB8AC3E}">
        <p14:creationId xmlns:p14="http://schemas.microsoft.com/office/powerpoint/2010/main" val="2342489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l"/>
            <a:r>
              <a:rPr lang="sv-SE" sz="4000" dirty="0"/>
              <a:t>Upplägg</a:t>
            </a:r>
          </a:p>
        </p:txBody>
      </p:sp>
      <p:sp>
        <p:nvSpPr>
          <p:cNvPr id="3" name="Platshållare för innehåll 2"/>
          <p:cNvSpPr>
            <a:spLocks noGrp="1"/>
          </p:cNvSpPr>
          <p:nvPr>
            <p:ph idx="1"/>
          </p:nvPr>
        </p:nvSpPr>
        <p:spPr/>
        <p:txBody>
          <a:bodyPr>
            <a:normAutofit/>
          </a:bodyPr>
          <a:lstStyle/>
          <a:p>
            <a:pPr marL="0" indent="0">
              <a:buNone/>
            </a:pPr>
            <a:r>
              <a:rPr lang="sv-SE" sz="1800" dirty="0"/>
              <a:t>De nordiska nätverksdagarna för förskolan bygger på tre delar:</a:t>
            </a:r>
          </a:p>
          <a:p>
            <a:endParaRPr lang="sv-SE" sz="1800" dirty="0"/>
          </a:p>
          <a:p>
            <a:r>
              <a:rPr lang="sv-SE" sz="1800" dirty="0"/>
              <a:t>Gemensam forskningsbaserad huvudföreläsning.</a:t>
            </a:r>
          </a:p>
          <a:p>
            <a:r>
              <a:rPr lang="sv-SE" sz="1800" dirty="0"/>
              <a:t>Föreläsningar/workshops där vänorterna bidrar med ledare.</a:t>
            </a:r>
          </a:p>
          <a:p>
            <a:r>
              <a:rPr lang="sv-SE" sz="1800" dirty="0"/>
              <a:t>Verksamhetsbesök i förskolor.</a:t>
            </a:r>
          </a:p>
          <a:p>
            <a:endParaRPr lang="sv-SE" sz="1800" dirty="0"/>
          </a:p>
          <a:p>
            <a:pPr marL="0" indent="0">
              <a:buNone/>
            </a:pPr>
            <a:r>
              <a:rPr lang="sv-SE" sz="1800" dirty="0"/>
              <a:t>Temat löper som en röd tråd genom alla tre delar.</a:t>
            </a:r>
          </a:p>
          <a:p>
            <a:endParaRPr lang="sv-SE" sz="1800" dirty="0"/>
          </a:p>
          <a:p>
            <a:pPr marL="0" indent="0">
              <a:buNone/>
            </a:pPr>
            <a:r>
              <a:rPr lang="sv-SE" sz="1800" dirty="0"/>
              <a:t>Nätverksdagarna utvärderas gemensamt och i varje vänort, så att vi kan utveckla konceptet. Vi säkerställer kvaliteten och gör nätverksdagarna ännu bättre.</a:t>
            </a:r>
          </a:p>
        </p:txBody>
      </p:sp>
    </p:spTree>
    <p:extLst>
      <p:ext uri="{BB962C8B-B14F-4D97-AF65-F5344CB8AC3E}">
        <p14:creationId xmlns:p14="http://schemas.microsoft.com/office/powerpoint/2010/main" val="752571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CF756A7A-6690-451E-AF76-F1B91D3CE2AB}"/>
              </a:ext>
            </a:extLst>
          </p:cNvPr>
          <p:cNvSpPr/>
          <p:nvPr/>
        </p:nvSpPr>
        <p:spPr>
          <a:xfrm>
            <a:off x="283650" y="857250"/>
            <a:ext cx="8576699" cy="5143500"/>
          </a:xfrm>
          <a:prstGeom prst="rect">
            <a:avLst/>
          </a:prstGeom>
          <a:solidFill>
            <a:srgbClr val="003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defRPr/>
            </a:pPr>
            <a:endParaRPr lang="sv-SE" dirty="0">
              <a:solidFill>
                <a:prstClr val="white"/>
              </a:solidFill>
              <a:latin typeface="Calibri"/>
            </a:endParaRPr>
          </a:p>
        </p:txBody>
      </p:sp>
      <p:grpSp>
        <p:nvGrpSpPr>
          <p:cNvPr id="15" name="Grupp 14">
            <a:extLst>
              <a:ext uri="{FF2B5EF4-FFF2-40B4-BE49-F238E27FC236}">
                <a16:creationId xmlns:a16="http://schemas.microsoft.com/office/drawing/2014/main" id="{3822698F-807B-4692-8FF0-D1000CA46E7B}"/>
              </a:ext>
            </a:extLst>
          </p:cNvPr>
          <p:cNvGrpSpPr/>
          <p:nvPr/>
        </p:nvGrpSpPr>
        <p:grpSpPr>
          <a:xfrm>
            <a:off x="2168713" y="1425440"/>
            <a:ext cx="4125548" cy="4024249"/>
            <a:chOff x="3249942" y="889911"/>
            <a:chExt cx="5661330" cy="5386898"/>
          </a:xfrm>
        </p:grpSpPr>
        <p:graphicFrame>
          <p:nvGraphicFramePr>
            <p:cNvPr id="20" name="Diagram 19">
              <a:extLst>
                <a:ext uri="{FF2B5EF4-FFF2-40B4-BE49-F238E27FC236}">
                  <a16:creationId xmlns:a16="http://schemas.microsoft.com/office/drawing/2014/main" id="{E62FCCDF-3B0F-4F5A-9179-1BBEF8B418A0}"/>
                </a:ext>
              </a:extLst>
            </p:cNvPr>
            <p:cNvGraphicFramePr/>
            <p:nvPr/>
          </p:nvGraphicFramePr>
          <p:xfrm>
            <a:off x="3280729" y="889911"/>
            <a:ext cx="5630543" cy="5386898"/>
          </p:xfrm>
          <a:graphic>
            <a:graphicData uri="http://schemas.openxmlformats.org/drawingml/2006/chart">
              <c:chart xmlns:c="http://schemas.openxmlformats.org/drawingml/2006/chart" xmlns:r="http://schemas.openxmlformats.org/officeDocument/2006/relationships" r:id="rId3"/>
            </a:graphicData>
          </a:graphic>
        </p:graphicFrame>
        <p:sp>
          <p:nvSpPr>
            <p:cNvPr id="19" name="Rektangel 18">
              <a:extLst>
                <a:ext uri="{FF2B5EF4-FFF2-40B4-BE49-F238E27FC236}">
                  <a16:creationId xmlns:a16="http://schemas.microsoft.com/office/drawing/2014/main" id="{6888FF60-7195-4E8C-ADF2-7A49C48714D1}"/>
                </a:ext>
              </a:extLst>
            </p:cNvPr>
            <p:cNvSpPr/>
            <p:nvPr/>
          </p:nvSpPr>
          <p:spPr>
            <a:xfrm>
              <a:off x="3249942" y="935235"/>
              <a:ext cx="5430969" cy="5281200"/>
            </a:xfrm>
            <a:prstGeom prst="rect">
              <a:avLst/>
            </a:prstGeom>
            <a:noFill/>
          </p:spPr>
          <p:txBody>
            <a:bodyPr spcFirstLastPara="1" wrap="none" lIns="91440" tIns="45720" rIns="91440" bIns="45720" numCol="1">
              <a:prstTxWarp prst="textCircle">
                <a:avLst>
                  <a:gd name="adj" fmla="val 8388500"/>
                </a:avLst>
              </a:prstTxWarp>
              <a:spAutoFit/>
            </a:bodyPr>
            <a:lstStyle/>
            <a:p>
              <a:pPr algn="ctr" defTabSz="685766">
                <a:defRPr/>
              </a:pPr>
              <a:endParaRPr lang="sv-SE" sz="1100" spc="300" dirty="0">
                <a:ln w="0"/>
                <a:solidFill>
                  <a:srgbClr val="003D58"/>
                </a:solidFill>
                <a:latin typeface="Calibri"/>
              </a:endParaRPr>
            </a:p>
          </p:txBody>
        </p:sp>
      </p:grpSp>
      <p:sp>
        <p:nvSpPr>
          <p:cNvPr id="13" name="textruta 12">
            <a:extLst>
              <a:ext uri="{FF2B5EF4-FFF2-40B4-BE49-F238E27FC236}">
                <a16:creationId xmlns:a16="http://schemas.microsoft.com/office/drawing/2014/main" id="{BF7B49B9-5767-4FED-85B5-E6C1B45026D7}"/>
              </a:ext>
            </a:extLst>
          </p:cNvPr>
          <p:cNvSpPr txBox="1"/>
          <p:nvPr/>
        </p:nvSpPr>
        <p:spPr>
          <a:xfrm>
            <a:off x="6165002" y="2636912"/>
            <a:ext cx="2655470" cy="553998"/>
          </a:xfrm>
          <a:prstGeom prst="rect">
            <a:avLst/>
          </a:prstGeom>
          <a:noFill/>
        </p:spPr>
        <p:txBody>
          <a:bodyPr wrap="square" rtlCol="0">
            <a:spAutoFit/>
          </a:bodyPr>
          <a:lstStyle/>
          <a:p>
            <a:pPr defTabSz="685766">
              <a:defRPr/>
            </a:pPr>
            <a:r>
              <a:rPr lang="sv-SE" sz="1000" dirty="0">
                <a:solidFill>
                  <a:prstClr val="white"/>
                </a:solidFill>
                <a:latin typeface="Calibri"/>
              </a:rPr>
              <a:t>Mars</a:t>
            </a:r>
          </a:p>
          <a:p>
            <a:pPr marL="171442" indent="-171442" defTabSz="685766">
              <a:buFont typeface="Wingdings" panose="05000000000000000000" pitchFamily="2" charset="2"/>
              <a:buChar char="§"/>
              <a:defRPr/>
            </a:pPr>
            <a:r>
              <a:rPr lang="sv-SE" sz="1000" dirty="0">
                <a:solidFill>
                  <a:prstClr val="white"/>
                </a:solidFill>
                <a:latin typeface="Calibri"/>
              </a:rPr>
              <a:t>Möte i vänorternas arbetsgrupper och beslut om föreläsningar/workshops</a:t>
            </a:r>
            <a:endParaRPr lang="sv-SE" sz="1000" dirty="0">
              <a:solidFill>
                <a:srgbClr val="FFC000"/>
              </a:solidFill>
              <a:latin typeface="Calibri"/>
            </a:endParaRPr>
          </a:p>
        </p:txBody>
      </p:sp>
      <p:sp>
        <p:nvSpPr>
          <p:cNvPr id="18" name="textruta 17">
            <a:extLst>
              <a:ext uri="{FF2B5EF4-FFF2-40B4-BE49-F238E27FC236}">
                <a16:creationId xmlns:a16="http://schemas.microsoft.com/office/drawing/2014/main" id="{7F29C1F4-72CF-451F-81A8-1F34FB806098}"/>
              </a:ext>
            </a:extLst>
          </p:cNvPr>
          <p:cNvSpPr txBox="1"/>
          <p:nvPr/>
        </p:nvSpPr>
        <p:spPr>
          <a:xfrm>
            <a:off x="4387466" y="5319227"/>
            <a:ext cx="4103113" cy="707886"/>
          </a:xfrm>
          <a:prstGeom prst="rect">
            <a:avLst/>
          </a:prstGeom>
          <a:noFill/>
        </p:spPr>
        <p:txBody>
          <a:bodyPr wrap="square" rtlCol="0">
            <a:spAutoFit/>
          </a:bodyPr>
          <a:lstStyle/>
          <a:p>
            <a:pPr defTabSz="685766">
              <a:defRPr/>
            </a:pPr>
            <a:r>
              <a:rPr lang="sv-SE" sz="1000" dirty="0">
                <a:solidFill>
                  <a:prstClr val="white"/>
                </a:solidFill>
                <a:latin typeface="Calibri"/>
              </a:rPr>
              <a:t>Juni</a:t>
            </a:r>
          </a:p>
          <a:p>
            <a:pPr marL="171442" indent="-171442" defTabSz="685766">
              <a:buFont typeface="Wingdings" panose="05000000000000000000" pitchFamily="2" charset="2"/>
              <a:buChar char="§"/>
              <a:defRPr/>
            </a:pPr>
            <a:r>
              <a:rPr lang="sv-SE" sz="1000" dirty="0">
                <a:solidFill>
                  <a:prstClr val="white"/>
                </a:solidFill>
                <a:latin typeface="Calibri"/>
              </a:rPr>
              <a:t>14 juni sista anmälningsdag</a:t>
            </a:r>
          </a:p>
          <a:p>
            <a:pPr marL="171442" indent="-171442" defTabSz="685766">
              <a:buFont typeface="Wingdings" panose="05000000000000000000" pitchFamily="2" charset="2"/>
              <a:buChar char="§"/>
              <a:defRPr/>
            </a:pPr>
            <a:r>
              <a:rPr lang="sv-SE" sz="1000" dirty="0">
                <a:solidFill>
                  <a:prstClr val="white"/>
                </a:solidFill>
                <a:latin typeface="Calibri"/>
              </a:rPr>
              <a:t>Presentation föreläsningar/workshops för vänorternas arbetsgrupper</a:t>
            </a:r>
          </a:p>
          <a:p>
            <a:pPr defTabSz="685766">
              <a:defRPr/>
            </a:pPr>
            <a:endParaRPr lang="sv-SE" sz="1000" dirty="0">
              <a:solidFill>
                <a:prstClr val="white"/>
              </a:solidFill>
              <a:latin typeface="Calibri"/>
            </a:endParaRPr>
          </a:p>
        </p:txBody>
      </p:sp>
      <p:sp>
        <p:nvSpPr>
          <p:cNvPr id="23" name="textruta 22">
            <a:extLst>
              <a:ext uri="{FF2B5EF4-FFF2-40B4-BE49-F238E27FC236}">
                <a16:creationId xmlns:a16="http://schemas.microsoft.com/office/drawing/2014/main" id="{A4DAFD7C-4626-4AF7-B8D0-35F7D1452106}"/>
              </a:ext>
            </a:extLst>
          </p:cNvPr>
          <p:cNvSpPr txBox="1"/>
          <p:nvPr/>
        </p:nvSpPr>
        <p:spPr>
          <a:xfrm>
            <a:off x="827584" y="4581128"/>
            <a:ext cx="2085716" cy="553998"/>
          </a:xfrm>
          <a:prstGeom prst="rect">
            <a:avLst/>
          </a:prstGeom>
          <a:noFill/>
        </p:spPr>
        <p:txBody>
          <a:bodyPr wrap="square" rtlCol="0">
            <a:spAutoFit/>
          </a:bodyPr>
          <a:lstStyle/>
          <a:p>
            <a:pPr defTabSz="685766">
              <a:defRPr/>
            </a:pPr>
            <a:r>
              <a:rPr lang="sv-SE" sz="1000" dirty="0">
                <a:solidFill>
                  <a:prstClr val="white"/>
                </a:solidFill>
                <a:latin typeface="Calibri"/>
              </a:rPr>
              <a:t>Augusti/september</a:t>
            </a:r>
          </a:p>
          <a:p>
            <a:pPr marL="171442" indent="-171442" defTabSz="685766">
              <a:buFont typeface="Wingdings" panose="05000000000000000000" pitchFamily="2" charset="2"/>
              <a:buChar char="§"/>
              <a:defRPr/>
            </a:pPr>
            <a:r>
              <a:rPr lang="sv-SE" sz="1000" dirty="0">
                <a:solidFill>
                  <a:prstClr val="white"/>
                </a:solidFill>
                <a:latin typeface="Calibri"/>
              </a:rPr>
              <a:t>Genrep föreläsningar/workshops för vänorternas deltagare</a:t>
            </a:r>
          </a:p>
        </p:txBody>
      </p:sp>
      <p:sp>
        <p:nvSpPr>
          <p:cNvPr id="25" name="textruta 24">
            <a:extLst>
              <a:ext uri="{FF2B5EF4-FFF2-40B4-BE49-F238E27FC236}">
                <a16:creationId xmlns:a16="http://schemas.microsoft.com/office/drawing/2014/main" id="{27199E33-73DC-40D2-8E85-24FDDF00F69B}"/>
              </a:ext>
            </a:extLst>
          </p:cNvPr>
          <p:cNvSpPr txBox="1"/>
          <p:nvPr/>
        </p:nvSpPr>
        <p:spPr>
          <a:xfrm>
            <a:off x="470060" y="3429000"/>
            <a:ext cx="2085716" cy="1015663"/>
          </a:xfrm>
          <a:prstGeom prst="rect">
            <a:avLst/>
          </a:prstGeom>
          <a:noFill/>
        </p:spPr>
        <p:txBody>
          <a:bodyPr wrap="square" rtlCol="0">
            <a:spAutoFit/>
          </a:bodyPr>
          <a:lstStyle/>
          <a:p>
            <a:pPr defTabSz="685766">
              <a:defRPr/>
            </a:pPr>
            <a:r>
              <a:rPr lang="sv-SE" sz="1000" dirty="0">
                <a:solidFill>
                  <a:schemeClr val="bg1"/>
                </a:solidFill>
                <a:latin typeface="Calibri"/>
              </a:rPr>
              <a:t>September</a:t>
            </a:r>
          </a:p>
          <a:p>
            <a:pPr marL="171442" indent="-171442" defTabSz="685766">
              <a:buFont typeface="Wingdings" panose="05000000000000000000" pitchFamily="2" charset="2"/>
              <a:buChar char="§"/>
              <a:defRPr/>
            </a:pPr>
            <a:r>
              <a:rPr lang="sv-SE" sz="1000" dirty="0">
                <a:solidFill>
                  <a:schemeClr val="bg1"/>
                </a:solidFill>
                <a:latin typeface="Calibri"/>
              </a:rPr>
              <a:t>19-20 september Nordiska nätverksdagar för förskolan i Lahtis</a:t>
            </a:r>
          </a:p>
          <a:p>
            <a:pPr marL="171442" indent="-171442" defTabSz="685766">
              <a:buFont typeface="Wingdings" panose="05000000000000000000" pitchFamily="2" charset="2"/>
              <a:buChar char="§"/>
              <a:defRPr/>
            </a:pPr>
            <a:r>
              <a:rPr lang="sv-SE" sz="1000" dirty="0">
                <a:solidFill>
                  <a:schemeClr val="bg1"/>
                </a:solidFill>
                <a:latin typeface="Calibri"/>
              </a:rPr>
              <a:t>Nyhet på norsamby.com och Facebook</a:t>
            </a:r>
          </a:p>
        </p:txBody>
      </p:sp>
      <p:sp>
        <p:nvSpPr>
          <p:cNvPr id="26" name="textruta 25">
            <a:extLst>
              <a:ext uri="{FF2B5EF4-FFF2-40B4-BE49-F238E27FC236}">
                <a16:creationId xmlns:a16="http://schemas.microsoft.com/office/drawing/2014/main" id="{3130417D-38E8-4DA6-9B0C-4D7CE4885655}"/>
              </a:ext>
            </a:extLst>
          </p:cNvPr>
          <p:cNvSpPr txBox="1"/>
          <p:nvPr/>
        </p:nvSpPr>
        <p:spPr>
          <a:xfrm>
            <a:off x="542068" y="2658978"/>
            <a:ext cx="2085716" cy="553998"/>
          </a:xfrm>
          <a:prstGeom prst="rect">
            <a:avLst/>
          </a:prstGeom>
          <a:noFill/>
        </p:spPr>
        <p:txBody>
          <a:bodyPr wrap="square" rtlCol="0">
            <a:spAutoFit/>
          </a:bodyPr>
          <a:lstStyle/>
          <a:p>
            <a:pPr defTabSz="685766">
              <a:defRPr/>
            </a:pPr>
            <a:r>
              <a:rPr lang="sv-SE" sz="1000" dirty="0">
                <a:solidFill>
                  <a:prstClr val="white"/>
                </a:solidFill>
                <a:latin typeface="Calibri"/>
              </a:rPr>
              <a:t>Oktober</a:t>
            </a:r>
          </a:p>
          <a:p>
            <a:pPr marL="171442" indent="-171442" defTabSz="685766">
              <a:buFont typeface="Wingdings" panose="05000000000000000000" pitchFamily="2" charset="2"/>
              <a:buChar char="§"/>
              <a:defRPr/>
            </a:pPr>
            <a:r>
              <a:rPr lang="sv-SE" sz="1000" dirty="0">
                <a:solidFill>
                  <a:prstClr val="white"/>
                </a:solidFill>
                <a:latin typeface="Calibri"/>
              </a:rPr>
              <a:t>Återföring i varje vänort</a:t>
            </a:r>
          </a:p>
          <a:p>
            <a:pPr defTabSz="685766">
              <a:defRPr/>
            </a:pPr>
            <a:endParaRPr lang="sv-SE" sz="1000" dirty="0">
              <a:solidFill>
                <a:srgbClr val="FFC000"/>
              </a:solidFill>
              <a:latin typeface="Calibri"/>
            </a:endParaRPr>
          </a:p>
        </p:txBody>
      </p:sp>
      <p:sp>
        <p:nvSpPr>
          <p:cNvPr id="27" name="textruta 26">
            <a:extLst>
              <a:ext uri="{FF2B5EF4-FFF2-40B4-BE49-F238E27FC236}">
                <a16:creationId xmlns:a16="http://schemas.microsoft.com/office/drawing/2014/main" id="{3F5ADE54-2A6E-45C2-B96C-703249F47E9B}"/>
              </a:ext>
            </a:extLst>
          </p:cNvPr>
          <p:cNvSpPr txBox="1"/>
          <p:nvPr/>
        </p:nvSpPr>
        <p:spPr>
          <a:xfrm>
            <a:off x="1118132" y="1722874"/>
            <a:ext cx="2085716" cy="553998"/>
          </a:xfrm>
          <a:prstGeom prst="rect">
            <a:avLst/>
          </a:prstGeom>
          <a:noFill/>
        </p:spPr>
        <p:txBody>
          <a:bodyPr wrap="square" rtlCol="0">
            <a:spAutoFit/>
          </a:bodyPr>
          <a:lstStyle/>
          <a:p>
            <a:pPr defTabSz="685766">
              <a:defRPr/>
            </a:pPr>
            <a:r>
              <a:rPr lang="sv-SE" sz="1000" dirty="0">
                <a:solidFill>
                  <a:prstClr val="white"/>
                </a:solidFill>
                <a:latin typeface="Calibri"/>
              </a:rPr>
              <a:t>November</a:t>
            </a:r>
          </a:p>
          <a:p>
            <a:pPr marL="171442" indent="-171442" defTabSz="685766">
              <a:buFont typeface="Wingdings" panose="05000000000000000000" pitchFamily="2" charset="2"/>
              <a:buChar char="§"/>
              <a:defRPr/>
            </a:pPr>
            <a:r>
              <a:rPr lang="sv-SE" sz="1000" dirty="0">
                <a:solidFill>
                  <a:prstClr val="white"/>
                </a:solidFill>
                <a:latin typeface="Calibri"/>
              </a:rPr>
              <a:t>Styrgruppsmöte i Oslo</a:t>
            </a:r>
          </a:p>
          <a:p>
            <a:pPr marL="171442" indent="-171442" defTabSz="685766">
              <a:buFont typeface="Wingdings" panose="05000000000000000000" pitchFamily="2" charset="2"/>
              <a:buChar char="§"/>
              <a:defRPr/>
            </a:pPr>
            <a:endParaRPr lang="sv-SE" sz="1000" dirty="0">
              <a:solidFill>
                <a:prstClr val="white"/>
              </a:solidFill>
              <a:latin typeface="Calibri"/>
            </a:endParaRPr>
          </a:p>
        </p:txBody>
      </p:sp>
      <p:sp>
        <p:nvSpPr>
          <p:cNvPr id="30" name="textruta 29">
            <a:extLst>
              <a:ext uri="{FF2B5EF4-FFF2-40B4-BE49-F238E27FC236}">
                <a16:creationId xmlns:a16="http://schemas.microsoft.com/office/drawing/2014/main" id="{ACFBE28C-BE81-450F-9940-3DB5C7A1555A}"/>
              </a:ext>
            </a:extLst>
          </p:cNvPr>
          <p:cNvSpPr txBox="1"/>
          <p:nvPr/>
        </p:nvSpPr>
        <p:spPr>
          <a:xfrm>
            <a:off x="2693322" y="1043151"/>
            <a:ext cx="1734662" cy="707886"/>
          </a:xfrm>
          <a:prstGeom prst="rect">
            <a:avLst/>
          </a:prstGeom>
          <a:noFill/>
        </p:spPr>
        <p:txBody>
          <a:bodyPr wrap="square" rtlCol="0">
            <a:spAutoFit/>
          </a:bodyPr>
          <a:lstStyle/>
          <a:p>
            <a:pPr defTabSz="685766">
              <a:defRPr/>
            </a:pPr>
            <a:r>
              <a:rPr lang="sv-SE" sz="1000" dirty="0">
                <a:solidFill>
                  <a:prstClr val="white"/>
                </a:solidFill>
                <a:latin typeface="Calibri"/>
              </a:rPr>
              <a:t>December</a:t>
            </a:r>
          </a:p>
          <a:p>
            <a:pPr marL="171442" indent="-171442" defTabSz="685766">
              <a:buFont typeface="Wingdings" panose="05000000000000000000" pitchFamily="2" charset="2"/>
              <a:buChar char="§"/>
              <a:defRPr/>
            </a:pPr>
            <a:r>
              <a:rPr lang="sv-SE" sz="1000" dirty="0">
                <a:solidFill>
                  <a:prstClr val="white"/>
                </a:solidFill>
                <a:latin typeface="Calibri"/>
              </a:rPr>
              <a:t>Återföring i varje vänort </a:t>
            </a:r>
          </a:p>
          <a:p>
            <a:pPr marL="171442" indent="-171442" defTabSz="685766">
              <a:buFont typeface="Wingdings" panose="05000000000000000000" pitchFamily="2" charset="2"/>
              <a:buChar char="§"/>
              <a:defRPr/>
            </a:pPr>
            <a:r>
              <a:rPr lang="sv-SE" sz="1000" dirty="0">
                <a:solidFill>
                  <a:prstClr val="white"/>
                </a:solidFill>
                <a:latin typeface="Calibri"/>
              </a:rPr>
              <a:t>Nyhet på norsamby.com och Facebook</a:t>
            </a:r>
          </a:p>
        </p:txBody>
      </p:sp>
      <p:sp>
        <p:nvSpPr>
          <p:cNvPr id="31" name="textruta 30">
            <a:extLst>
              <a:ext uri="{FF2B5EF4-FFF2-40B4-BE49-F238E27FC236}">
                <a16:creationId xmlns:a16="http://schemas.microsoft.com/office/drawing/2014/main" id="{16842B5D-B09F-4DC1-A739-0AD0AFDC9CB2}"/>
              </a:ext>
            </a:extLst>
          </p:cNvPr>
          <p:cNvSpPr txBox="1"/>
          <p:nvPr/>
        </p:nvSpPr>
        <p:spPr>
          <a:xfrm>
            <a:off x="4644008" y="1069111"/>
            <a:ext cx="4331423" cy="707886"/>
          </a:xfrm>
          <a:prstGeom prst="rect">
            <a:avLst/>
          </a:prstGeom>
          <a:noFill/>
        </p:spPr>
        <p:txBody>
          <a:bodyPr wrap="square" rtlCol="0">
            <a:spAutoFit/>
          </a:bodyPr>
          <a:lstStyle/>
          <a:p>
            <a:pPr defTabSz="685766">
              <a:defRPr/>
            </a:pPr>
            <a:r>
              <a:rPr lang="sv-SE" sz="1000" dirty="0">
                <a:solidFill>
                  <a:schemeClr val="bg1"/>
                </a:solidFill>
                <a:latin typeface="Calibri"/>
              </a:rPr>
              <a:t>Januari</a:t>
            </a:r>
          </a:p>
          <a:p>
            <a:pPr marL="171442" indent="-171442" defTabSz="685766">
              <a:buFont typeface="Wingdings" panose="05000000000000000000" pitchFamily="2" charset="2"/>
              <a:buChar char="§"/>
              <a:defRPr/>
            </a:pPr>
            <a:r>
              <a:rPr lang="sv-SE" sz="1000" dirty="0">
                <a:solidFill>
                  <a:schemeClr val="bg1"/>
                </a:solidFill>
                <a:latin typeface="Calibri"/>
              </a:rPr>
              <a:t>26 januari styrgruppsmöte via Teams</a:t>
            </a:r>
          </a:p>
          <a:p>
            <a:pPr marL="171442" indent="-171442" defTabSz="685766">
              <a:buFont typeface="Wingdings" panose="05000000000000000000" pitchFamily="2" charset="2"/>
              <a:buChar char="§"/>
              <a:defRPr/>
            </a:pPr>
            <a:r>
              <a:rPr lang="sv-SE" sz="1000" dirty="0">
                <a:solidFill>
                  <a:schemeClr val="bg1"/>
                </a:solidFill>
                <a:latin typeface="Calibri"/>
              </a:rPr>
              <a:t>Nyhet på norsamby.com och Facebook</a:t>
            </a:r>
          </a:p>
          <a:p>
            <a:pPr marL="171442" indent="-171442" defTabSz="685766">
              <a:buFont typeface="Wingdings" panose="05000000000000000000" pitchFamily="2" charset="2"/>
              <a:buChar char="§"/>
              <a:defRPr/>
            </a:pPr>
            <a:endParaRPr lang="sv-SE" sz="1000" dirty="0">
              <a:solidFill>
                <a:schemeClr val="bg1"/>
              </a:solidFill>
              <a:latin typeface="Calibri"/>
            </a:endParaRPr>
          </a:p>
        </p:txBody>
      </p:sp>
      <p:sp>
        <p:nvSpPr>
          <p:cNvPr id="3" name="textruta 2">
            <a:extLst>
              <a:ext uri="{FF2B5EF4-FFF2-40B4-BE49-F238E27FC236}">
                <a16:creationId xmlns:a16="http://schemas.microsoft.com/office/drawing/2014/main" id="{B6F102BD-6BA7-4CDE-AC6B-1AC2F689019C}"/>
              </a:ext>
            </a:extLst>
          </p:cNvPr>
          <p:cNvSpPr txBox="1"/>
          <p:nvPr/>
        </p:nvSpPr>
        <p:spPr>
          <a:xfrm>
            <a:off x="3565069" y="3152128"/>
            <a:ext cx="1355271" cy="646331"/>
          </a:xfrm>
          <a:prstGeom prst="rect">
            <a:avLst/>
          </a:prstGeom>
          <a:noFill/>
        </p:spPr>
        <p:txBody>
          <a:bodyPr wrap="square" rtlCol="0">
            <a:spAutoFit/>
          </a:bodyPr>
          <a:lstStyle/>
          <a:p>
            <a:pPr algn="ctr"/>
            <a:r>
              <a:rPr lang="sv-SE" b="1" dirty="0">
                <a:solidFill>
                  <a:prstClr val="white"/>
                </a:solidFill>
                <a:latin typeface="Calibri"/>
              </a:rPr>
              <a:t>Norsamby </a:t>
            </a:r>
          </a:p>
          <a:p>
            <a:pPr algn="ctr"/>
            <a:r>
              <a:rPr lang="sv-SE" b="1" dirty="0">
                <a:solidFill>
                  <a:prstClr val="white"/>
                </a:solidFill>
                <a:latin typeface="Calibri"/>
              </a:rPr>
              <a:t>2024</a:t>
            </a:r>
          </a:p>
        </p:txBody>
      </p:sp>
      <p:sp>
        <p:nvSpPr>
          <p:cNvPr id="4" name="textruta 3">
            <a:extLst>
              <a:ext uri="{FF2B5EF4-FFF2-40B4-BE49-F238E27FC236}">
                <a16:creationId xmlns:a16="http://schemas.microsoft.com/office/drawing/2014/main" id="{07C4B399-B2C5-A57A-78B5-22C3B317C9EC}"/>
              </a:ext>
            </a:extLst>
          </p:cNvPr>
          <p:cNvSpPr txBox="1"/>
          <p:nvPr/>
        </p:nvSpPr>
        <p:spPr>
          <a:xfrm>
            <a:off x="5796136" y="1686041"/>
            <a:ext cx="3208869" cy="1015663"/>
          </a:xfrm>
          <a:prstGeom prst="rect">
            <a:avLst/>
          </a:prstGeom>
          <a:noFill/>
        </p:spPr>
        <p:txBody>
          <a:bodyPr wrap="square" rtlCol="0">
            <a:spAutoFit/>
          </a:bodyPr>
          <a:lstStyle/>
          <a:p>
            <a:pPr defTabSz="685766">
              <a:defRPr/>
            </a:pPr>
            <a:r>
              <a:rPr lang="sv-SE" sz="1000" dirty="0">
                <a:solidFill>
                  <a:prstClr val="white"/>
                </a:solidFill>
                <a:latin typeface="Calibri"/>
              </a:rPr>
              <a:t>Februari</a:t>
            </a:r>
          </a:p>
          <a:p>
            <a:pPr marL="171442" indent="-171442" defTabSz="685766">
              <a:buFont typeface="Wingdings" panose="05000000000000000000" pitchFamily="2" charset="2"/>
              <a:buChar char="§"/>
              <a:defRPr/>
            </a:pPr>
            <a:r>
              <a:rPr lang="sv-SE" sz="1000" dirty="0">
                <a:solidFill>
                  <a:prstClr val="white"/>
                </a:solidFill>
                <a:latin typeface="Calibri"/>
              </a:rPr>
              <a:t>1 februari sista ansökningsdag till Nordplus</a:t>
            </a:r>
          </a:p>
          <a:p>
            <a:pPr marL="171442" indent="-171442" defTabSz="685766">
              <a:buFont typeface="Wingdings" panose="05000000000000000000" pitchFamily="2" charset="2"/>
              <a:buChar char="§"/>
              <a:defRPr/>
            </a:pPr>
            <a:r>
              <a:rPr lang="sv-SE" sz="1000" dirty="0">
                <a:solidFill>
                  <a:prstClr val="white"/>
                </a:solidFill>
                <a:latin typeface="Calibri"/>
              </a:rPr>
              <a:t>Förslag på föreläsningar/workshops skickas till vänorternas arbetsgrupper</a:t>
            </a:r>
            <a:endParaRPr lang="sv-SE" sz="1000" dirty="0">
              <a:solidFill>
                <a:srgbClr val="FFC000"/>
              </a:solidFill>
              <a:latin typeface="Calibri"/>
            </a:endParaRPr>
          </a:p>
          <a:p>
            <a:pPr marL="171442" indent="-171442" defTabSz="685766">
              <a:buFont typeface="Wingdings" panose="05000000000000000000" pitchFamily="2" charset="2"/>
              <a:buChar char="§"/>
              <a:defRPr/>
            </a:pPr>
            <a:endParaRPr lang="sv-SE" sz="1000" dirty="0">
              <a:solidFill>
                <a:prstClr val="white"/>
              </a:solidFill>
              <a:latin typeface="Calibri"/>
            </a:endParaRPr>
          </a:p>
          <a:p>
            <a:pPr defTabSz="685766">
              <a:defRPr/>
            </a:pPr>
            <a:endParaRPr lang="sv-SE" sz="1000" dirty="0">
              <a:solidFill>
                <a:prstClr val="white"/>
              </a:solidFill>
              <a:latin typeface="Calibri"/>
            </a:endParaRPr>
          </a:p>
        </p:txBody>
      </p:sp>
      <p:sp>
        <p:nvSpPr>
          <p:cNvPr id="6" name="textruta 5">
            <a:extLst>
              <a:ext uri="{FF2B5EF4-FFF2-40B4-BE49-F238E27FC236}">
                <a16:creationId xmlns:a16="http://schemas.microsoft.com/office/drawing/2014/main" id="{738E50D2-FD10-9FD4-A858-F8AE9992396E}"/>
              </a:ext>
            </a:extLst>
          </p:cNvPr>
          <p:cNvSpPr txBox="1"/>
          <p:nvPr/>
        </p:nvSpPr>
        <p:spPr>
          <a:xfrm>
            <a:off x="6316696" y="3803274"/>
            <a:ext cx="3208869" cy="400110"/>
          </a:xfrm>
          <a:prstGeom prst="rect">
            <a:avLst/>
          </a:prstGeom>
          <a:noFill/>
        </p:spPr>
        <p:txBody>
          <a:bodyPr wrap="square" rtlCol="0">
            <a:spAutoFit/>
          </a:bodyPr>
          <a:lstStyle/>
          <a:p>
            <a:pPr marL="171442" indent="-171442" defTabSz="685766">
              <a:buFont typeface="Wingdings" panose="05000000000000000000" pitchFamily="2" charset="2"/>
              <a:buChar char="§"/>
              <a:defRPr/>
            </a:pPr>
            <a:endParaRPr lang="sv-SE" sz="1000" dirty="0">
              <a:solidFill>
                <a:prstClr val="white"/>
              </a:solidFill>
              <a:latin typeface="Calibri"/>
            </a:endParaRPr>
          </a:p>
          <a:p>
            <a:pPr defTabSz="685766">
              <a:defRPr/>
            </a:pPr>
            <a:endParaRPr lang="sv-SE" sz="1000" dirty="0">
              <a:solidFill>
                <a:prstClr val="white"/>
              </a:solidFill>
              <a:latin typeface="Calibri"/>
            </a:endParaRPr>
          </a:p>
        </p:txBody>
      </p:sp>
      <p:sp>
        <p:nvSpPr>
          <p:cNvPr id="7" name="textruta 6">
            <a:extLst>
              <a:ext uri="{FF2B5EF4-FFF2-40B4-BE49-F238E27FC236}">
                <a16:creationId xmlns:a16="http://schemas.microsoft.com/office/drawing/2014/main" id="{03CE63BD-93E5-F8AD-62B6-F7F0D0B0E00D}"/>
              </a:ext>
            </a:extLst>
          </p:cNvPr>
          <p:cNvSpPr txBox="1"/>
          <p:nvPr/>
        </p:nvSpPr>
        <p:spPr>
          <a:xfrm>
            <a:off x="5724128" y="4653136"/>
            <a:ext cx="3208869" cy="861774"/>
          </a:xfrm>
          <a:prstGeom prst="rect">
            <a:avLst/>
          </a:prstGeom>
          <a:noFill/>
        </p:spPr>
        <p:txBody>
          <a:bodyPr wrap="square" rtlCol="0">
            <a:spAutoFit/>
          </a:bodyPr>
          <a:lstStyle/>
          <a:p>
            <a:pPr defTabSz="685766">
              <a:defRPr/>
            </a:pPr>
            <a:r>
              <a:rPr lang="sv-SE" sz="1000" dirty="0">
                <a:solidFill>
                  <a:prstClr val="white"/>
                </a:solidFill>
                <a:latin typeface="Calibri"/>
              </a:rPr>
              <a:t>Maj</a:t>
            </a:r>
          </a:p>
          <a:p>
            <a:pPr marL="171442" indent="-171442" defTabSz="685766">
              <a:buFont typeface="Wingdings" panose="05000000000000000000" pitchFamily="2" charset="2"/>
              <a:buChar char="§"/>
              <a:defRPr/>
            </a:pPr>
            <a:r>
              <a:rPr lang="sv-SE" sz="1000" dirty="0">
                <a:solidFill>
                  <a:prstClr val="white"/>
                </a:solidFill>
                <a:latin typeface="Calibri"/>
              </a:rPr>
              <a:t>6 maj inbjudan med program och anmälan läggs ut    på norsamby.com</a:t>
            </a:r>
          </a:p>
          <a:p>
            <a:pPr marL="171442" indent="-171442" defTabSz="685766">
              <a:buFont typeface="Wingdings" panose="05000000000000000000" pitchFamily="2" charset="2"/>
              <a:buChar char="§"/>
              <a:defRPr/>
            </a:pPr>
            <a:r>
              <a:rPr lang="sv-SE" sz="1000" dirty="0">
                <a:solidFill>
                  <a:prstClr val="white"/>
                </a:solidFill>
                <a:latin typeface="Calibri"/>
              </a:rPr>
              <a:t>Nyhet på norsamby.com och Facebook</a:t>
            </a:r>
          </a:p>
          <a:p>
            <a:pPr defTabSz="685766">
              <a:defRPr/>
            </a:pPr>
            <a:endParaRPr lang="sv-SE" sz="1000" dirty="0">
              <a:solidFill>
                <a:prstClr val="white"/>
              </a:solidFill>
              <a:latin typeface="Calibri"/>
            </a:endParaRPr>
          </a:p>
        </p:txBody>
      </p:sp>
      <p:sp>
        <p:nvSpPr>
          <p:cNvPr id="8" name="textruta 7">
            <a:extLst>
              <a:ext uri="{FF2B5EF4-FFF2-40B4-BE49-F238E27FC236}">
                <a16:creationId xmlns:a16="http://schemas.microsoft.com/office/drawing/2014/main" id="{E1234A36-5C1F-CDA3-3638-607C6452710C}"/>
              </a:ext>
            </a:extLst>
          </p:cNvPr>
          <p:cNvSpPr txBox="1"/>
          <p:nvPr/>
        </p:nvSpPr>
        <p:spPr>
          <a:xfrm>
            <a:off x="6156176" y="3573016"/>
            <a:ext cx="2992180" cy="1015663"/>
          </a:xfrm>
          <a:prstGeom prst="rect">
            <a:avLst/>
          </a:prstGeom>
          <a:noFill/>
        </p:spPr>
        <p:txBody>
          <a:bodyPr wrap="square" rtlCol="0">
            <a:spAutoFit/>
          </a:bodyPr>
          <a:lstStyle/>
          <a:p>
            <a:pPr defTabSz="685766">
              <a:defRPr/>
            </a:pPr>
            <a:r>
              <a:rPr lang="sv-SE" sz="1000" dirty="0">
                <a:solidFill>
                  <a:prstClr val="white"/>
                </a:solidFill>
                <a:latin typeface="Calibri"/>
              </a:rPr>
              <a:t>April</a:t>
            </a:r>
          </a:p>
          <a:p>
            <a:pPr marL="171446" indent="-171446" defTabSz="685766">
              <a:buFont typeface="Wingdings" panose="05000000000000000000" pitchFamily="2" charset="2"/>
              <a:buChar char="§"/>
              <a:defRPr/>
            </a:pPr>
            <a:r>
              <a:rPr lang="sv-SE" sz="1000" dirty="0">
                <a:solidFill>
                  <a:prstClr val="white"/>
                </a:solidFill>
                <a:latin typeface="Calibri"/>
              </a:rPr>
              <a:t>2 april information om föreläsningar/      workshops skickas till Lahtis</a:t>
            </a:r>
          </a:p>
          <a:p>
            <a:pPr marL="171446" indent="-171446" defTabSz="685766">
              <a:buFont typeface="Wingdings" panose="05000000000000000000" pitchFamily="2" charset="2"/>
              <a:buChar char="§"/>
              <a:defRPr/>
            </a:pPr>
            <a:r>
              <a:rPr lang="sv-SE" sz="1000" dirty="0">
                <a:solidFill>
                  <a:prstClr val="white"/>
                </a:solidFill>
                <a:latin typeface="Calibri"/>
              </a:rPr>
              <a:t>Nyhet på norsamby.com och Facebook</a:t>
            </a:r>
          </a:p>
          <a:p>
            <a:pPr marL="171446" indent="-171446" defTabSz="685766">
              <a:buFont typeface="Wingdings" panose="05000000000000000000" pitchFamily="2" charset="2"/>
              <a:buChar char="§"/>
              <a:defRPr/>
            </a:pPr>
            <a:r>
              <a:rPr lang="sv-SE" sz="1000" dirty="0">
                <a:solidFill>
                  <a:prstClr val="white"/>
                </a:solidFill>
                <a:latin typeface="Calibri"/>
              </a:rPr>
              <a:t>5 april styrgruppsmöte via Teams</a:t>
            </a:r>
          </a:p>
          <a:p>
            <a:pPr marL="171446" indent="-171446" defTabSz="685766">
              <a:buFont typeface="Wingdings" panose="05000000000000000000" pitchFamily="2" charset="2"/>
              <a:buChar char="§"/>
              <a:defRPr/>
            </a:pPr>
            <a:endParaRPr lang="sv-SE" sz="1000" i="1" dirty="0">
              <a:solidFill>
                <a:prstClr val="white"/>
              </a:solidFill>
              <a:latin typeface="Calibri"/>
            </a:endParaRPr>
          </a:p>
        </p:txBody>
      </p:sp>
    </p:spTree>
    <p:extLst>
      <p:ext uri="{BB962C8B-B14F-4D97-AF65-F5344CB8AC3E}">
        <p14:creationId xmlns:p14="http://schemas.microsoft.com/office/powerpoint/2010/main" val="1202727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l"/>
            <a:r>
              <a:rPr lang="sv-SE" sz="4000" dirty="0"/>
              <a:t>Tema och workshops i Lahtis 2024</a:t>
            </a:r>
          </a:p>
        </p:txBody>
      </p:sp>
      <p:sp>
        <p:nvSpPr>
          <p:cNvPr id="3" name="Platshållare för innehåll 2"/>
          <p:cNvSpPr>
            <a:spLocks noGrp="1"/>
          </p:cNvSpPr>
          <p:nvPr>
            <p:ph idx="1"/>
          </p:nvPr>
        </p:nvSpPr>
        <p:spPr/>
        <p:txBody>
          <a:bodyPr>
            <a:normAutofit/>
          </a:bodyPr>
          <a:lstStyle/>
          <a:p>
            <a:pPr marL="0" indent="0">
              <a:buNone/>
            </a:pPr>
            <a:r>
              <a:rPr lang="sv-SE" sz="2800" dirty="0"/>
              <a:t>The future of early childhood education and care in the changing world of society</a:t>
            </a:r>
          </a:p>
          <a:p>
            <a:pPr marL="0" indent="0">
              <a:buNone/>
            </a:pPr>
            <a:endParaRPr lang="sv-SE" sz="2000" dirty="0"/>
          </a:p>
          <a:p>
            <a:r>
              <a:rPr lang="sv-SE" sz="1800" dirty="0"/>
              <a:t>Children's perspective – Randers</a:t>
            </a:r>
          </a:p>
          <a:p>
            <a:r>
              <a:rPr lang="sv-SE" sz="1800" dirty="0"/>
              <a:t>Digitalization – Lahti</a:t>
            </a:r>
          </a:p>
          <a:p>
            <a:r>
              <a:rPr lang="sv-SE" sz="1800" dirty="0"/>
              <a:t>Psychosocial child environment – Ålesund</a:t>
            </a:r>
          </a:p>
          <a:p>
            <a:r>
              <a:rPr lang="sv-SE" sz="1800" dirty="0"/>
              <a:t>Sustainable development: social, environment, economic – Västerås</a:t>
            </a:r>
          </a:p>
          <a:p>
            <a:r>
              <a:rPr lang="sv-SE" sz="1800" dirty="0"/>
              <a:t>Sustainable development with the teachers – Akureyri</a:t>
            </a:r>
          </a:p>
          <a:p>
            <a:pPr marL="0" indent="0">
              <a:buNone/>
            </a:pPr>
            <a:endParaRPr lang="sv-SE" sz="1800" dirty="0"/>
          </a:p>
        </p:txBody>
      </p:sp>
    </p:spTree>
    <p:extLst>
      <p:ext uri="{BB962C8B-B14F-4D97-AF65-F5344CB8AC3E}">
        <p14:creationId xmlns:p14="http://schemas.microsoft.com/office/powerpoint/2010/main" val="30178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l"/>
            <a:r>
              <a:rPr lang="sv-SE" sz="4000" dirty="0"/>
              <a:t>Föreläsningar</a:t>
            </a:r>
          </a:p>
        </p:txBody>
      </p:sp>
      <p:sp>
        <p:nvSpPr>
          <p:cNvPr id="3" name="Platshållare för innehåll 2"/>
          <p:cNvSpPr>
            <a:spLocks noGrp="1"/>
          </p:cNvSpPr>
          <p:nvPr>
            <p:ph idx="1"/>
          </p:nvPr>
        </p:nvSpPr>
        <p:spPr/>
        <p:txBody>
          <a:bodyPr>
            <a:normAutofit/>
          </a:bodyPr>
          <a:lstStyle/>
          <a:p>
            <a:pPr marL="0" indent="0">
              <a:buNone/>
            </a:pPr>
            <a:r>
              <a:rPr lang="da-DK" sz="1800" dirty="0"/>
              <a:t>Huvudföreläsningen är inte fastställd ännu.</a:t>
            </a:r>
          </a:p>
          <a:p>
            <a:pPr marL="0" indent="0">
              <a:buNone/>
            </a:pPr>
            <a:endParaRPr lang="da-DK" sz="1800" dirty="0"/>
          </a:p>
          <a:p>
            <a:pPr marL="0" indent="0">
              <a:buNone/>
            </a:pPr>
            <a:r>
              <a:rPr lang="sv-SE" sz="1800" dirty="0"/>
              <a:t>Ledare för föreläsningar/workshops tar med presentationen på en minnessticka, ett USB-minne.</a:t>
            </a:r>
            <a:endParaRPr lang="da-DK" sz="1800" dirty="0"/>
          </a:p>
        </p:txBody>
      </p:sp>
    </p:spTree>
    <p:extLst>
      <p:ext uri="{BB962C8B-B14F-4D97-AF65-F5344CB8AC3E}">
        <p14:creationId xmlns:p14="http://schemas.microsoft.com/office/powerpoint/2010/main" val="3574452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l"/>
            <a:r>
              <a:rPr lang="sv-SE" sz="4000" dirty="0"/>
              <a:t>När och var</a:t>
            </a:r>
          </a:p>
        </p:txBody>
      </p:sp>
      <p:sp>
        <p:nvSpPr>
          <p:cNvPr id="3" name="Platshållare för innehåll 2"/>
          <p:cNvSpPr>
            <a:spLocks noGrp="1"/>
          </p:cNvSpPr>
          <p:nvPr>
            <p:ph idx="1"/>
          </p:nvPr>
        </p:nvSpPr>
        <p:spPr/>
        <p:txBody>
          <a:bodyPr>
            <a:noAutofit/>
          </a:bodyPr>
          <a:lstStyle/>
          <a:p>
            <a:pPr marL="0" indent="0">
              <a:buNone/>
            </a:pPr>
            <a:r>
              <a:rPr lang="sv-SE" sz="1800" b="1" dirty="0"/>
              <a:t>När: </a:t>
            </a:r>
            <a:r>
              <a:rPr lang="sv-SE" sz="1800" dirty="0"/>
              <a:t>Torsdag och fredag den 19-20 september 2024</a:t>
            </a:r>
          </a:p>
          <a:p>
            <a:pPr marL="0" indent="0">
              <a:buNone/>
            </a:pPr>
            <a:endParaRPr lang="sv-SE" sz="1800" dirty="0"/>
          </a:p>
          <a:p>
            <a:pPr marL="0" indent="0">
              <a:buNone/>
            </a:pPr>
            <a:r>
              <a:rPr lang="sv-SE" sz="1800" b="1" dirty="0"/>
              <a:t>Var: </a:t>
            </a:r>
            <a:r>
              <a:rPr lang="sv-SE" sz="1800" dirty="0"/>
              <a:t>Lahtis, Finland</a:t>
            </a:r>
          </a:p>
          <a:p>
            <a:pPr marL="0" indent="0">
              <a:buNone/>
            </a:pPr>
            <a:endParaRPr lang="sv-SE" sz="1800" dirty="0"/>
          </a:p>
          <a:p>
            <a:pPr marL="0" indent="0">
              <a:buNone/>
            </a:pPr>
            <a:r>
              <a:rPr lang="sv-SE" sz="1800" b="1" dirty="0"/>
              <a:t>Plats: </a:t>
            </a:r>
            <a:r>
              <a:rPr lang="sv-SE" sz="1800" dirty="0"/>
              <a:t>Sibelius Hall, Ankkurikatu 7</a:t>
            </a:r>
          </a:p>
          <a:p>
            <a:pPr marL="0" indent="0">
              <a:buNone/>
            </a:pPr>
            <a:endParaRPr lang="sv-SE" sz="1800" dirty="0"/>
          </a:p>
          <a:p>
            <a:pPr marL="0" indent="0">
              <a:buNone/>
            </a:pPr>
            <a:r>
              <a:rPr lang="fi-FI" sz="1800" dirty="0">
                <a:hlinkClick r:id="rId2"/>
              </a:rPr>
              <a:t>Sibeliustalo, Lahti - Tapahtumien, kokousten ja konserttien uniikki talo</a:t>
            </a:r>
            <a:endParaRPr lang="sv-SE" sz="1800" dirty="0"/>
          </a:p>
          <a:p>
            <a:pPr marL="0" indent="0">
              <a:buNone/>
            </a:pPr>
            <a:endParaRPr lang="sv-SE" sz="1800" dirty="0"/>
          </a:p>
          <a:p>
            <a:pPr marL="0" indent="0">
              <a:buNone/>
            </a:pPr>
            <a:r>
              <a:rPr lang="sv-SE" sz="1800" b="1" dirty="0"/>
              <a:t>Deltagaravgift: </a:t>
            </a:r>
            <a:r>
              <a:rPr lang="sv-SE" sz="1800" dirty="0"/>
              <a:t>275 EUR per deltagare</a:t>
            </a:r>
          </a:p>
          <a:p>
            <a:pPr marL="0" indent="0">
              <a:buNone/>
            </a:pPr>
            <a:endParaRPr lang="sv-SE" sz="1800" b="1" dirty="0"/>
          </a:p>
          <a:p>
            <a:pPr marL="0" indent="0">
              <a:buNone/>
            </a:pPr>
            <a:r>
              <a:rPr lang="sv-SE" sz="1800" b="1" dirty="0"/>
              <a:t>Inbjudan med program och anmälan läggs ut: </a:t>
            </a:r>
            <a:r>
              <a:rPr lang="sv-SE" sz="1800" dirty="0"/>
              <a:t>6 maj 2024</a:t>
            </a:r>
          </a:p>
          <a:p>
            <a:pPr marL="0" indent="0">
              <a:buNone/>
            </a:pPr>
            <a:endParaRPr lang="sv-SE" sz="1800" dirty="0"/>
          </a:p>
          <a:p>
            <a:pPr marL="0" indent="0">
              <a:buNone/>
            </a:pPr>
            <a:r>
              <a:rPr lang="sv-SE" sz="1800" b="1" dirty="0"/>
              <a:t>Sista anmälningsdag: </a:t>
            </a:r>
            <a:r>
              <a:rPr lang="sv-SE" sz="1800" dirty="0"/>
              <a:t>14 juni 2024</a:t>
            </a:r>
          </a:p>
        </p:txBody>
      </p:sp>
    </p:spTree>
    <p:extLst>
      <p:ext uri="{BB962C8B-B14F-4D97-AF65-F5344CB8AC3E}">
        <p14:creationId xmlns:p14="http://schemas.microsoft.com/office/powerpoint/2010/main" val="3562162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l"/>
            <a:r>
              <a:rPr lang="sv-SE" sz="4000" dirty="0"/>
              <a:t>Språk på nätverksdagarna</a:t>
            </a:r>
          </a:p>
        </p:txBody>
      </p:sp>
      <p:sp>
        <p:nvSpPr>
          <p:cNvPr id="3" name="Platshållare för innehåll 2"/>
          <p:cNvSpPr>
            <a:spLocks noGrp="1"/>
          </p:cNvSpPr>
          <p:nvPr>
            <p:ph idx="1"/>
          </p:nvPr>
        </p:nvSpPr>
        <p:spPr/>
        <p:txBody>
          <a:bodyPr>
            <a:noAutofit/>
          </a:bodyPr>
          <a:lstStyle/>
          <a:p>
            <a:pPr marL="0" indent="0">
              <a:buNone/>
            </a:pPr>
            <a:r>
              <a:rPr lang="sv-SE" sz="1800" dirty="0"/>
              <a:t>Det ska framgå i inbjudan att vi talar skandinaviska på nätverksdagarna, med stöd av engelska eller med tolk.</a:t>
            </a:r>
          </a:p>
          <a:p>
            <a:pPr marL="0" indent="0">
              <a:buNone/>
            </a:pPr>
            <a:endParaRPr lang="sv-SE" sz="1800" dirty="0"/>
          </a:p>
          <a:p>
            <a:pPr marL="0" indent="0">
              <a:buNone/>
            </a:pPr>
            <a:r>
              <a:rPr lang="sv-SE" sz="1800" dirty="0"/>
              <a:t>Det ska framgå i beskrivningen av föreläsningen/workshopen vilket språk som talas.</a:t>
            </a:r>
          </a:p>
          <a:p>
            <a:pPr marL="0" indent="0">
              <a:buNone/>
            </a:pPr>
            <a:endParaRPr lang="sv-SE" sz="1800" dirty="0"/>
          </a:p>
          <a:p>
            <a:pPr marL="0" indent="0">
              <a:buNone/>
            </a:pPr>
            <a:r>
              <a:rPr lang="sv-SE" sz="1800" dirty="0"/>
              <a:t>Före huvudföreläsning och föreläsningar/workshops ska en kort sammanfattning finnas tillgänglig på engelska för den som önskar.</a:t>
            </a:r>
          </a:p>
          <a:p>
            <a:pPr marL="0" indent="0">
              <a:buNone/>
            </a:pPr>
            <a:endParaRPr lang="sv-SE" sz="1800" dirty="0"/>
          </a:p>
          <a:p>
            <a:pPr marL="0" indent="0">
              <a:buNone/>
            </a:pPr>
            <a:r>
              <a:rPr lang="sv-SE" sz="1800" dirty="0"/>
              <a:t>Ledare för föreläsningar/workshops måste tänka på att deltagarna kommer från alla nordiska länder och därför tala sakta och tydligt.</a:t>
            </a:r>
          </a:p>
          <a:p>
            <a:pPr marL="0" indent="0">
              <a:buNone/>
            </a:pPr>
            <a:endParaRPr lang="sv-SE" sz="1800" dirty="0"/>
          </a:p>
          <a:p>
            <a:pPr marL="0" indent="0">
              <a:buNone/>
            </a:pPr>
            <a:r>
              <a:rPr lang="sv-SE" sz="1800" dirty="0"/>
              <a:t>En del av utbytet är att lyssna på andra språk, lära sig förstå och säga några ord.</a:t>
            </a:r>
          </a:p>
        </p:txBody>
      </p:sp>
    </p:spTree>
    <p:extLst>
      <p:ext uri="{BB962C8B-B14F-4D97-AF65-F5344CB8AC3E}">
        <p14:creationId xmlns:p14="http://schemas.microsoft.com/office/powerpoint/2010/main" val="2755667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l"/>
            <a:r>
              <a:rPr lang="sv-SE" sz="4000" dirty="0"/>
              <a:t>Möjlighet att söka bidrag</a:t>
            </a:r>
          </a:p>
        </p:txBody>
      </p:sp>
      <p:sp>
        <p:nvSpPr>
          <p:cNvPr id="3" name="Platshållare för innehåll 2"/>
          <p:cNvSpPr>
            <a:spLocks noGrp="1"/>
          </p:cNvSpPr>
          <p:nvPr>
            <p:ph idx="1"/>
          </p:nvPr>
        </p:nvSpPr>
        <p:spPr/>
        <p:txBody>
          <a:bodyPr>
            <a:noAutofit/>
          </a:bodyPr>
          <a:lstStyle/>
          <a:p>
            <a:pPr marL="0" indent="0">
              <a:buNone/>
            </a:pPr>
            <a:r>
              <a:rPr lang="sv-SE" sz="1800" b="1" dirty="0"/>
              <a:t>Nordplus – sista ansökningsdag 1 februari</a:t>
            </a:r>
          </a:p>
          <a:p>
            <a:pPr marL="0" indent="0">
              <a:buNone/>
            </a:pPr>
            <a:r>
              <a:rPr lang="sv-SE" sz="1800" b="1" dirty="0"/>
              <a:t>Danmark</a:t>
            </a:r>
            <a:r>
              <a:rPr lang="sv-SE" sz="1800" dirty="0"/>
              <a:t> </a:t>
            </a:r>
            <a:r>
              <a:rPr lang="sv-SE" sz="1800" dirty="0">
                <a:hlinkClick r:id="rId2"/>
              </a:rPr>
              <a:t>https://www.ufm.dk/uddannelse-og-institutioner/tilskud-til-udveksling-og-internationale-projekter/programoversigt/nordplus</a:t>
            </a:r>
            <a:endParaRPr lang="sv-SE" sz="1800" dirty="0"/>
          </a:p>
          <a:p>
            <a:pPr marL="0" indent="0">
              <a:buNone/>
            </a:pPr>
            <a:r>
              <a:rPr lang="sv-SE" sz="1800" b="1" dirty="0"/>
              <a:t>Finland</a:t>
            </a:r>
            <a:r>
              <a:rPr lang="sv-SE" sz="1800" dirty="0"/>
              <a:t> </a:t>
            </a:r>
            <a:r>
              <a:rPr lang="sv-SE" sz="1800" dirty="0">
                <a:hlinkClick r:id="rId3"/>
              </a:rPr>
              <a:t>https://www.oph.fi/fi/kehittaminen-ja-kansainvalisyys/tietoa-kansainvalistymisrahoituksesta/nordplus</a:t>
            </a:r>
            <a:endParaRPr lang="sv-SE" sz="1800" dirty="0"/>
          </a:p>
          <a:p>
            <a:pPr marL="0" indent="0">
              <a:buNone/>
            </a:pPr>
            <a:r>
              <a:rPr lang="da-DK" sz="1800" b="1" dirty="0"/>
              <a:t>Island</a:t>
            </a:r>
            <a:r>
              <a:rPr lang="da-DK" sz="1800" dirty="0"/>
              <a:t> </a:t>
            </a:r>
            <a:r>
              <a:rPr lang="da-DK" sz="1800" dirty="0">
                <a:hlinkClick r:id="rId4"/>
              </a:rPr>
              <a:t>https://www.rannis.is/sjodir/menntun/nordplus/nordplus-junior/</a:t>
            </a:r>
            <a:endParaRPr lang="da-DK" sz="1800" dirty="0"/>
          </a:p>
          <a:p>
            <a:pPr marL="0" indent="0">
              <a:buNone/>
            </a:pPr>
            <a:r>
              <a:rPr lang="da-DK" sz="1800" b="1" dirty="0"/>
              <a:t>Norge</a:t>
            </a:r>
            <a:r>
              <a:rPr lang="da-DK" sz="1800" dirty="0"/>
              <a:t> </a:t>
            </a:r>
            <a:r>
              <a:rPr lang="da-DK" sz="1800" dirty="0">
                <a:hlinkClick r:id="rId5"/>
              </a:rPr>
              <a:t>https://nordic.nordplusonline.org/</a:t>
            </a:r>
            <a:endParaRPr lang="da-DK" sz="1800" dirty="0"/>
          </a:p>
          <a:p>
            <a:pPr marL="0" indent="0">
              <a:buNone/>
            </a:pPr>
            <a:r>
              <a:rPr lang="sv-SE" sz="1800" b="1" dirty="0"/>
              <a:t>Sverige</a:t>
            </a:r>
            <a:r>
              <a:rPr lang="sv-SE" sz="1800" dirty="0"/>
              <a:t> </a:t>
            </a:r>
            <a:r>
              <a:rPr lang="sv-SE" sz="1800" dirty="0">
                <a:hlinkClick r:id="rId6"/>
              </a:rPr>
              <a:t>https://www.utbyten.se/program/nordplus-junior/</a:t>
            </a:r>
            <a:endParaRPr lang="sv-SE" sz="1800" dirty="0"/>
          </a:p>
          <a:p>
            <a:pPr marL="0" indent="0">
              <a:buNone/>
            </a:pPr>
            <a:endParaRPr lang="sv-SE" sz="1800" dirty="0"/>
          </a:p>
          <a:p>
            <a:pPr marL="0" indent="0">
              <a:buNone/>
            </a:pPr>
            <a:r>
              <a:rPr lang="sv-SE" sz="1800" b="1" dirty="0"/>
              <a:t>Olika möjligheter</a:t>
            </a:r>
          </a:p>
          <a:p>
            <a:r>
              <a:rPr lang="sv-SE" sz="1800" dirty="0"/>
              <a:t>Nordplus Junior</a:t>
            </a:r>
          </a:p>
          <a:p>
            <a:r>
              <a:rPr lang="sv-SE" sz="1800" dirty="0"/>
              <a:t>Jobshadowing</a:t>
            </a:r>
          </a:p>
          <a:p>
            <a:r>
              <a:rPr lang="sv-SE" sz="1800" dirty="0"/>
              <a:t>Studyvisit</a:t>
            </a:r>
          </a:p>
        </p:txBody>
      </p:sp>
    </p:spTree>
    <p:extLst>
      <p:ext uri="{BB962C8B-B14F-4D97-AF65-F5344CB8AC3E}">
        <p14:creationId xmlns:p14="http://schemas.microsoft.com/office/powerpoint/2010/main" val="368816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l"/>
            <a:r>
              <a:rPr lang="sv-SE" sz="4000" dirty="0"/>
              <a:t>Tema tidigare nätverksdagar</a:t>
            </a:r>
          </a:p>
        </p:txBody>
      </p:sp>
      <p:sp>
        <p:nvSpPr>
          <p:cNvPr id="3" name="Platshållare för innehåll 2"/>
          <p:cNvSpPr>
            <a:spLocks noGrp="1"/>
          </p:cNvSpPr>
          <p:nvPr>
            <p:ph idx="1"/>
          </p:nvPr>
        </p:nvSpPr>
        <p:spPr/>
        <p:txBody>
          <a:bodyPr>
            <a:noAutofit/>
          </a:bodyPr>
          <a:lstStyle/>
          <a:p>
            <a:pPr marL="0" indent="0">
              <a:buNone/>
            </a:pPr>
            <a:r>
              <a:rPr lang="sv-SE" sz="1400" dirty="0"/>
              <a:t>2023 Akureyri	Leikskóli fyrir alla</a:t>
            </a:r>
          </a:p>
          <a:p>
            <a:pPr marL="0" indent="0">
              <a:buNone/>
            </a:pPr>
            <a:r>
              <a:rPr lang="sv-SE" sz="1400" dirty="0"/>
              <a:t>2022 Randers	</a:t>
            </a:r>
            <a:r>
              <a:rPr lang="da-DK" sz="1400" dirty="0"/>
              <a:t>Forældreinddragelse i nordiske dagtilbud – Hvordan kan samarbejde med 			forældrene om 0-6 årige børns udvikling og læring medvirke til en god barndom?</a:t>
            </a:r>
            <a:endParaRPr lang="sv-SE" sz="1400" dirty="0"/>
          </a:p>
          <a:p>
            <a:pPr marL="0" indent="0">
              <a:buNone/>
            </a:pPr>
            <a:r>
              <a:rPr lang="sv-SE" sz="1400" dirty="0"/>
              <a:t>2019 Västerås	Barnets bästa – Hur arbetar de nordiska förskolorna med huvudprinciperna i 		barnkonventionen?</a:t>
            </a:r>
          </a:p>
          <a:p>
            <a:pPr marL="0" indent="0">
              <a:buNone/>
            </a:pPr>
            <a:r>
              <a:rPr lang="sv-SE" sz="1400" dirty="0"/>
              <a:t>2018 Ålesund	Styrken i den nordiske barnehagetradisjonen – Hva er det som gør den så unik?</a:t>
            </a:r>
          </a:p>
          <a:p>
            <a:pPr marL="0" indent="0">
              <a:buNone/>
            </a:pPr>
            <a:r>
              <a:rPr lang="sv-SE" sz="1400" dirty="0"/>
              <a:t>2017 Lahtis		Barnets mångsidiga kompetens i förskolan</a:t>
            </a:r>
          </a:p>
          <a:p>
            <a:pPr marL="0" indent="0">
              <a:buNone/>
            </a:pPr>
            <a:r>
              <a:rPr lang="sv-SE" sz="1400" dirty="0"/>
              <a:t>2016 Akureyri	Barnets sidste år i børnehaven – på vej i skolen</a:t>
            </a:r>
          </a:p>
          <a:p>
            <a:pPr marL="0" indent="0">
              <a:buNone/>
            </a:pPr>
            <a:r>
              <a:rPr lang="sv-SE" sz="1400" dirty="0"/>
              <a:t>2015 Västerås	Modern teknik i barns lek och lärande</a:t>
            </a:r>
          </a:p>
          <a:p>
            <a:pPr marL="0" indent="0">
              <a:buNone/>
            </a:pPr>
            <a:r>
              <a:rPr lang="sv-SE" sz="1400" dirty="0"/>
              <a:t>2014 Randers	Sundhed, bevægelse og udeliv, pædagogens rolle</a:t>
            </a:r>
          </a:p>
          <a:p>
            <a:pPr marL="0" indent="0">
              <a:buNone/>
            </a:pPr>
            <a:r>
              <a:rPr lang="sv-SE" sz="1400" dirty="0"/>
              <a:t>2013 Ålesund	Liv og læring i de tidligste år – med fokus på de yngste barna</a:t>
            </a:r>
          </a:p>
          <a:p>
            <a:pPr marL="0" indent="0">
              <a:buNone/>
            </a:pPr>
            <a:r>
              <a:rPr lang="sv-SE" sz="1400" dirty="0"/>
              <a:t>2012 Lahtis		Världen förändras – hur går det för barnen i de nordiska förskolorna?</a:t>
            </a:r>
          </a:p>
          <a:p>
            <a:pPr marL="0" indent="0">
              <a:buNone/>
            </a:pPr>
            <a:r>
              <a:rPr lang="sv-SE" sz="1400" dirty="0"/>
              <a:t>2011 Akureyri	Leg for livet</a:t>
            </a:r>
          </a:p>
          <a:p>
            <a:pPr marL="0" indent="0">
              <a:buNone/>
            </a:pPr>
            <a:r>
              <a:rPr lang="sv-SE" sz="1400" dirty="0"/>
              <a:t>2010 Västerås	Matematik har många språk, språk- och matematikutveckling i förskolan</a:t>
            </a:r>
          </a:p>
          <a:p>
            <a:pPr marL="0" indent="0">
              <a:buNone/>
            </a:pPr>
            <a:r>
              <a:rPr lang="sv-SE" sz="1400" dirty="0"/>
              <a:t>2009 Randers	Socialt udsatte børn i nordiske børnehaver</a:t>
            </a:r>
          </a:p>
          <a:p>
            <a:pPr marL="0" indent="0">
              <a:buNone/>
            </a:pPr>
            <a:r>
              <a:rPr lang="sv-SE" sz="1400" dirty="0"/>
              <a:t>2008 Ålesund	Barns medvirkning i førskolen</a:t>
            </a:r>
          </a:p>
          <a:p>
            <a:pPr marL="0" indent="0">
              <a:buNone/>
            </a:pPr>
            <a:r>
              <a:rPr lang="sv-SE" sz="1400" dirty="0"/>
              <a:t>2007 Akureyri	Kulturelle udtryksformer</a:t>
            </a:r>
          </a:p>
          <a:p>
            <a:pPr marL="0" indent="0">
              <a:buNone/>
            </a:pPr>
            <a:r>
              <a:rPr lang="sv-SE" sz="1400" dirty="0"/>
              <a:t>2006 Västerås	Olika – Lika – Jämlika – Med genusperspektiv i förskolan</a:t>
            </a:r>
          </a:p>
        </p:txBody>
      </p:sp>
    </p:spTree>
    <p:extLst>
      <p:ext uri="{BB962C8B-B14F-4D97-AF65-F5344CB8AC3E}">
        <p14:creationId xmlns:p14="http://schemas.microsoft.com/office/powerpoint/2010/main" val="202450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l"/>
            <a:r>
              <a:rPr lang="sv-SE" sz="4000" dirty="0"/>
              <a:t>Tema tidigare nätverksdagar forts</a:t>
            </a:r>
          </a:p>
        </p:txBody>
      </p:sp>
      <p:sp>
        <p:nvSpPr>
          <p:cNvPr id="3" name="Platshållare för innehåll 2"/>
          <p:cNvSpPr>
            <a:spLocks noGrp="1"/>
          </p:cNvSpPr>
          <p:nvPr>
            <p:ph idx="1"/>
          </p:nvPr>
        </p:nvSpPr>
        <p:spPr/>
        <p:txBody>
          <a:bodyPr>
            <a:normAutofit/>
          </a:bodyPr>
          <a:lstStyle/>
          <a:p>
            <a:pPr marL="0" indent="0">
              <a:buNone/>
            </a:pPr>
            <a:r>
              <a:rPr lang="sv-SE" sz="1400" dirty="0"/>
              <a:t>2005 Randers	Relations kompetence – fra fejlfinding til anerkendelse</a:t>
            </a:r>
          </a:p>
          <a:p>
            <a:pPr marL="0" indent="0">
              <a:buNone/>
            </a:pPr>
            <a:r>
              <a:rPr lang="sv-SE" sz="1400" dirty="0"/>
              <a:t>2004 Ålesund	Den reflekterende pedagog – en ressurs som ikke kan unnværes i framtida</a:t>
            </a:r>
          </a:p>
          <a:p>
            <a:pPr marL="0" indent="0">
              <a:buNone/>
            </a:pPr>
            <a:r>
              <a:rPr lang="sv-SE" sz="1400" dirty="0"/>
              <a:t>2003 Akureyri	Den moderne barndom som udfordring – Að mæta barni nútimans</a:t>
            </a:r>
          </a:p>
          <a:p>
            <a:pPr marL="0" indent="0">
              <a:buNone/>
            </a:pPr>
            <a:r>
              <a:rPr lang="sv-SE" sz="1400" dirty="0"/>
              <a:t>2002 Västerås	Kvalitets- och/eller serviceutveckling i dagens förskola?</a:t>
            </a:r>
          </a:p>
          <a:p>
            <a:pPr marL="0" indent="0">
              <a:buNone/>
            </a:pPr>
            <a:r>
              <a:rPr lang="sv-SE" sz="1400" dirty="0"/>
              <a:t>2001 Randers	Det nordiske børneperspektiv och pædagogisk dokumentation</a:t>
            </a:r>
          </a:p>
        </p:txBody>
      </p:sp>
    </p:spTree>
    <p:extLst>
      <p:ext uri="{BB962C8B-B14F-4D97-AF65-F5344CB8AC3E}">
        <p14:creationId xmlns:p14="http://schemas.microsoft.com/office/powerpoint/2010/main" val="750146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l"/>
            <a:r>
              <a:rPr lang="sv-SE" sz="4000" dirty="0"/>
              <a:t>Budget</a:t>
            </a:r>
          </a:p>
        </p:txBody>
      </p:sp>
      <p:sp>
        <p:nvSpPr>
          <p:cNvPr id="3" name="Platshållare för innehåll 2"/>
          <p:cNvSpPr>
            <a:spLocks noGrp="1"/>
          </p:cNvSpPr>
          <p:nvPr>
            <p:ph idx="1"/>
          </p:nvPr>
        </p:nvSpPr>
        <p:spPr/>
        <p:txBody>
          <a:bodyPr>
            <a:noAutofit/>
          </a:bodyPr>
          <a:lstStyle/>
          <a:p>
            <a:pPr marL="0" indent="0">
              <a:buNone/>
            </a:pPr>
            <a:r>
              <a:rPr lang="sv-SE" sz="1800" dirty="0"/>
              <a:t>Varje vänort bidrar ekonomiskt för att de årliga nätverksdagarna ska kunna genomföras. Den avgift som varje vänort betalar för sina deltagare ska täcka kostnader som lokaler, gemensam föreläsare, transporter, gemensam middag och övrig förtäring.</a:t>
            </a:r>
          </a:p>
          <a:p>
            <a:pPr marL="0" indent="0">
              <a:buNone/>
            </a:pPr>
            <a:endParaRPr lang="sv-SE" sz="1800" dirty="0"/>
          </a:p>
          <a:p>
            <a:pPr marL="0" indent="0">
              <a:buNone/>
            </a:pPr>
            <a:r>
              <a:rPr lang="sv-SE" sz="1800" dirty="0"/>
              <a:t>Nätverksdagarna har i genomsnitt cirka 150 deltagare och en budget på cirka</a:t>
            </a:r>
            <a:br>
              <a:rPr lang="sv-SE" sz="1800" dirty="0"/>
            </a:br>
            <a:r>
              <a:rPr lang="sv-SE" sz="1800" dirty="0"/>
              <a:t>41 000 EUR för att täcka ovanstående kostnader.</a:t>
            </a:r>
          </a:p>
          <a:p>
            <a:pPr marL="0" indent="0">
              <a:buNone/>
            </a:pPr>
            <a:r>
              <a:rPr lang="sv-SE" sz="1800" dirty="0"/>
              <a:t>Konferenspris: 275 EUR per deltagare.</a:t>
            </a:r>
          </a:p>
          <a:p>
            <a:pPr marL="0" indent="0">
              <a:buNone/>
            </a:pPr>
            <a:endParaRPr lang="sv-SE" sz="1800" dirty="0"/>
          </a:p>
          <a:p>
            <a:pPr marL="0" indent="0">
              <a:buNone/>
            </a:pPr>
            <a:r>
              <a:rPr lang="sv-SE" sz="1800" dirty="0"/>
              <a:t>Värdlandet kan i vissa fall ha flest antal deltagare eftersom de är på hemmaplan. Övriga länder bidrar med 10-40 deltagare var för att nätverksdagarna ska gå ihop ekonomiskt.</a:t>
            </a:r>
          </a:p>
          <a:p>
            <a:endParaRPr lang="sv-SE" sz="1800" dirty="0"/>
          </a:p>
          <a:p>
            <a:pPr marL="0" indent="0">
              <a:buNone/>
            </a:pPr>
            <a:r>
              <a:rPr lang="sv-SE" sz="1800" dirty="0"/>
              <a:t>150-200 deltagare är ett bra antal med tanke på lokaler och transporter samt verksamhetsbesök och föreläsningar/workshops.</a:t>
            </a:r>
          </a:p>
        </p:txBody>
      </p:sp>
    </p:spTree>
    <p:extLst>
      <p:ext uri="{BB962C8B-B14F-4D97-AF65-F5344CB8AC3E}">
        <p14:creationId xmlns:p14="http://schemas.microsoft.com/office/powerpoint/2010/main" val="3256716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l"/>
            <a:r>
              <a:rPr lang="sv-SE" sz="4000" dirty="0"/>
              <a:t>Nordisk styrgrupp</a:t>
            </a:r>
          </a:p>
        </p:txBody>
      </p:sp>
      <p:sp>
        <p:nvSpPr>
          <p:cNvPr id="3" name="Platshållare för innehåll 2"/>
          <p:cNvSpPr>
            <a:spLocks noGrp="1"/>
          </p:cNvSpPr>
          <p:nvPr>
            <p:ph idx="1"/>
          </p:nvPr>
        </p:nvSpPr>
        <p:spPr/>
        <p:txBody>
          <a:bodyPr>
            <a:noAutofit/>
          </a:bodyPr>
          <a:lstStyle/>
          <a:p>
            <a:pPr marL="0" indent="0">
              <a:buNone/>
            </a:pPr>
            <a:r>
              <a:rPr lang="sv-SE" sz="1800" dirty="0"/>
              <a:t>Den nordiska styrgruppen planerar, genomför, följer upp och utvärderar nätverksdagarna.</a:t>
            </a:r>
          </a:p>
          <a:p>
            <a:endParaRPr lang="sv-SE" sz="1800" dirty="0"/>
          </a:p>
          <a:p>
            <a:pPr marL="0" indent="0">
              <a:buNone/>
            </a:pPr>
            <a:r>
              <a:rPr lang="sv-SE" sz="1800" dirty="0"/>
              <a:t>I styrgruppen ingår två-tre personer från varje vänort, totalt cirka tio personer.</a:t>
            </a:r>
          </a:p>
          <a:p>
            <a:endParaRPr lang="sv-SE" sz="1800" dirty="0"/>
          </a:p>
          <a:p>
            <a:pPr marL="0" indent="0">
              <a:buNone/>
            </a:pPr>
            <a:r>
              <a:rPr lang="sv-SE" sz="1800" dirty="0"/>
              <a:t>Planeringsmöten genomförs två dagar varje år i november. Mötet sker i huvudstaden i det land som ska vara nästa värdkommun. Det betyder att Ålesund planerar för styrgruppens möte i Oslo i november 2024 inför nätverksdagarna i Ålesund 2025.</a:t>
            </a:r>
          </a:p>
        </p:txBody>
      </p:sp>
    </p:spTree>
    <p:extLst>
      <p:ext uri="{BB962C8B-B14F-4D97-AF65-F5344CB8AC3E}">
        <p14:creationId xmlns:p14="http://schemas.microsoft.com/office/powerpoint/2010/main" val="1750786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l"/>
            <a:r>
              <a:rPr lang="sv-SE" sz="4000" dirty="0"/>
              <a:t>Representanter i styrgruppen</a:t>
            </a:r>
          </a:p>
        </p:txBody>
      </p:sp>
      <p:sp>
        <p:nvSpPr>
          <p:cNvPr id="3" name="Platshållare för innehåll 2"/>
          <p:cNvSpPr>
            <a:spLocks noGrp="1"/>
          </p:cNvSpPr>
          <p:nvPr>
            <p:ph sz="half" idx="1"/>
          </p:nvPr>
        </p:nvSpPr>
        <p:spPr>
          <a:xfrm>
            <a:off x="457200" y="1600200"/>
            <a:ext cx="4038600" cy="4709120"/>
          </a:xfrm>
        </p:spPr>
        <p:txBody>
          <a:bodyPr>
            <a:normAutofit/>
          </a:bodyPr>
          <a:lstStyle/>
          <a:p>
            <a:pPr marL="0" indent="0">
              <a:buNone/>
            </a:pPr>
            <a:r>
              <a:rPr lang="sv-SE" sz="1100" b="1" dirty="0"/>
              <a:t>Akureyrarbær</a:t>
            </a:r>
          </a:p>
          <a:p>
            <a:pPr marL="0" indent="0">
              <a:buNone/>
            </a:pPr>
            <a:r>
              <a:rPr lang="sv-SE" sz="1000" dirty="0"/>
              <a:t>Anna Lilja Sævarsdóttir</a:t>
            </a:r>
          </a:p>
          <a:p>
            <a:pPr marL="0" indent="0">
              <a:buNone/>
            </a:pPr>
            <a:r>
              <a:rPr lang="sv-SE" sz="1000" dirty="0"/>
              <a:t>Leder Leikskólinn Iðavöllur</a:t>
            </a:r>
          </a:p>
          <a:p>
            <a:pPr marL="0" indent="0">
              <a:buNone/>
            </a:pPr>
            <a:r>
              <a:rPr lang="sv-SE" sz="1000" dirty="0"/>
              <a:t>annalilja@akmennt.is</a:t>
            </a:r>
          </a:p>
          <a:p>
            <a:pPr marL="0" indent="0">
              <a:buNone/>
            </a:pPr>
            <a:endParaRPr lang="sv-SE" sz="1000" dirty="0"/>
          </a:p>
          <a:p>
            <a:pPr marL="0" indent="0">
              <a:buNone/>
            </a:pPr>
            <a:r>
              <a:rPr lang="sv-SE" sz="1000" dirty="0"/>
              <a:t>Inda Björk Gunnarsdóttir</a:t>
            </a:r>
          </a:p>
          <a:p>
            <a:pPr marL="0" indent="0">
              <a:buNone/>
            </a:pPr>
            <a:r>
              <a:rPr lang="sv-SE" sz="1000" dirty="0"/>
              <a:t>Leder Leikskólinn Kiðagil</a:t>
            </a:r>
          </a:p>
          <a:p>
            <a:pPr marL="0" indent="0">
              <a:buNone/>
            </a:pPr>
            <a:r>
              <a:rPr lang="sv-SE" sz="1000" dirty="0"/>
              <a:t>indabjork@akmennt.is</a:t>
            </a:r>
          </a:p>
          <a:p>
            <a:pPr marL="0" indent="0">
              <a:buNone/>
            </a:pPr>
            <a:endParaRPr lang="sv-SE" sz="1000" dirty="0"/>
          </a:p>
          <a:p>
            <a:pPr marL="0" indent="0">
              <a:buNone/>
            </a:pPr>
            <a:r>
              <a:rPr lang="sv-SE" sz="1100" b="1" dirty="0"/>
              <a:t>Lahtis stad</a:t>
            </a:r>
          </a:p>
          <a:p>
            <a:pPr marL="0" indent="0">
              <a:buNone/>
            </a:pPr>
            <a:r>
              <a:rPr lang="sv-SE" sz="1000" dirty="0"/>
              <a:t>Mika Harju</a:t>
            </a:r>
          </a:p>
          <a:p>
            <a:pPr marL="0" indent="0">
              <a:buNone/>
            </a:pPr>
            <a:r>
              <a:rPr lang="sv-SE" sz="1000" dirty="0"/>
              <a:t>Head of Day Care Centres</a:t>
            </a:r>
          </a:p>
          <a:p>
            <a:pPr marL="0" indent="0">
              <a:buNone/>
            </a:pPr>
            <a:r>
              <a:rPr lang="sv-SE" sz="1000" dirty="0"/>
              <a:t>mika.harju@lahti.fi</a:t>
            </a:r>
          </a:p>
          <a:p>
            <a:pPr marL="0" indent="0">
              <a:buNone/>
            </a:pPr>
            <a:endParaRPr lang="sv-SE" sz="1000" dirty="0"/>
          </a:p>
          <a:p>
            <a:pPr marL="0" indent="0">
              <a:buNone/>
            </a:pPr>
            <a:r>
              <a:rPr lang="en-US" sz="1000" dirty="0"/>
              <a:t>Piia Larinen</a:t>
            </a:r>
          </a:p>
          <a:p>
            <a:pPr marL="0" indent="0">
              <a:buNone/>
            </a:pPr>
            <a:r>
              <a:rPr lang="en-US" sz="1000" dirty="0"/>
              <a:t>Chief of services in Early Childhood Education and Care</a:t>
            </a:r>
          </a:p>
          <a:p>
            <a:pPr marL="0" indent="0">
              <a:buNone/>
            </a:pPr>
            <a:r>
              <a:rPr lang="en-US" sz="1000" dirty="0"/>
              <a:t>piia.larinen@lahti.fi</a:t>
            </a:r>
          </a:p>
          <a:p>
            <a:pPr marL="0" indent="0">
              <a:buNone/>
            </a:pPr>
            <a:endParaRPr lang="en-US" sz="1000" dirty="0"/>
          </a:p>
          <a:p>
            <a:pPr marL="0" indent="0">
              <a:buNone/>
            </a:pPr>
            <a:r>
              <a:rPr lang="en-US" sz="1000" dirty="0"/>
              <a:t>Suvi Ruusunen</a:t>
            </a:r>
          </a:p>
          <a:p>
            <a:pPr marL="0" indent="0">
              <a:buNone/>
            </a:pPr>
            <a:r>
              <a:rPr lang="en-US" sz="1000" dirty="0"/>
              <a:t>Chief of services in Early Childhood Education and Care</a:t>
            </a:r>
          </a:p>
          <a:p>
            <a:pPr marL="0" indent="0">
              <a:buNone/>
            </a:pPr>
            <a:r>
              <a:rPr lang="en-US" sz="1000" dirty="0"/>
              <a:t>suvi.ruusunen@lahti.fi</a:t>
            </a:r>
            <a:endParaRPr lang="sv-SE" sz="1000" dirty="0"/>
          </a:p>
        </p:txBody>
      </p:sp>
      <p:sp>
        <p:nvSpPr>
          <p:cNvPr id="4" name="Platshållare för innehåll 3"/>
          <p:cNvSpPr>
            <a:spLocks noGrp="1"/>
          </p:cNvSpPr>
          <p:nvPr>
            <p:ph sz="half" idx="2"/>
          </p:nvPr>
        </p:nvSpPr>
        <p:spPr>
          <a:xfrm>
            <a:off x="4648199" y="1556792"/>
            <a:ext cx="4172273" cy="4752528"/>
          </a:xfrm>
        </p:spPr>
        <p:txBody>
          <a:bodyPr>
            <a:noAutofit/>
          </a:bodyPr>
          <a:lstStyle/>
          <a:p>
            <a:pPr marL="0" indent="0">
              <a:buNone/>
            </a:pPr>
            <a:r>
              <a:rPr lang="sv-SE" sz="1100" b="1" dirty="0"/>
              <a:t>Randers Kommune</a:t>
            </a:r>
          </a:p>
          <a:p>
            <a:pPr marL="0" indent="0">
              <a:buNone/>
            </a:pPr>
            <a:r>
              <a:rPr lang="sv-SE" sz="1000" dirty="0"/>
              <a:t>Michael Nielsen</a:t>
            </a:r>
          </a:p>
          <a:p>
            <a:pPr marL="0" indent="0">
              <a:buNone/>
            </a:pPr>
            <a:r>
              <a:rPr lang="sv-SE" sz="1000" dirty="0"/>
              <a:t>Leder Helsted Børnehus</a:t>
            </a:r>
          </a:p>
          <a:p>
            <a:pPr marL="0" indent="0">
              <a:buNone/>
            </a:pPr>
            <a:r>
              <a:rPr lang="sv-SE" sz="1000" dirty="0"/>
              <a:t>michael.nielsen@randers.dk</a:t>
            </a:r>
          </a:p>
          <a:p>
            <a:pPr marL="0" indent="0">
              <a:buNone/>
            </a:pPr>
            <a:endParaRPr lang="sv-SE" sz="1000" dirty="0"/>
          </a:p>
          <a:p>
            <a:pPr marL="0" indent="0">
              <a:buNone/>
            </a:pPr>
            <a:r>
              <a:rPr lang="sv-SE" sz="1000" dirty="0"/>
              <a:t>Camilla Marie Bach-Kruijer</a:t>
            </a:r>
          </a:p>
          <a:p>
            <a:pPr marL="0" indent="0">
              <a:buNone/>
            </a:pPr>
            <a:r>
              <a:rPr lang="sv-SE" sz="1000" dirty="0"/>
              <a:t>Pædagogisk konsulent</a:t>
            </a:r>
          </a:p>
          <a:p>
            <a:pPr marL="0" indent="0">
              <a:buNone/>
            </a:pPr>
            <a:r>
              <a:rPr lang="sv-SE" sz="1000" dirty="0"/>
              <a:t>camilla.marie.bach-kruijer@randers.dk</a:t>
            </a:r>
          </a:p>
          <a:p>
            <a:pPr marL="0" indent="0">
              <a:buNone/>
            </a:pPr>
            <a:endParaRPr lang="sv-SE" sz="1000" b="1" dirty="0"/>
          </a:p>
          <a:p>
            <a:pPr marL="0" indent="0">
              <a:buNone/>
            </a:pPr>
            <a:r>
              <a:rPr lang="sv-SE" sz="1100" b="1" dirty="0"/>
              <a:t>Västerås stad</a:t>
            </a:r>
          </a:p>
          <a:p>
            <a:pPr marL="0" indent="0">
              <a:buNone/>
            </a:pPr>
            <a:r>
              <a:rPr lang="sv-SE" sz="1000" dirty="0"/>
              <a:t>Anna-Maria Barnelius</a:t>
            </a:r>
          </a:p>
          <a:p>
            <a:pPr marL="0" indent="0">
              <a:buNone/>
            </a:pPr>
            <a:r>
              <a:rPr lang="sv-SE" sz="1000" dirty="0"/>
              <a:t>Rektor förskola Västerås stad Skolverksamheter</a:t>
            </a:r>
          </a:p>
          <a:p>
            <a:pPr marL="0" indent="0">
              <a:buNone/>
            </a:pPr>
            <a:r>
              <a:rPr lang="sv-SE" sz="1000" dirty="0"/>
              <a:t>anna-maria.barnelius@vasteras.se</a:t>
            </a:r>
            <a:br>
              <a:rPr lang="sv-SE" sz="1000" dirty="0"/>
            </a:br>
            <a:br>
              <a:rPr lang="sv-SE" sz="1000" dirty="0"/>
            </a:br>
            <a:r>
              <a:rPr lang="sv-SE" sz="1000" dirty="0"/>
              <a:t>Monika Löving Nilssen</a:t>
            </a:r>
          </a:p>
          <a:p>
            <a:pPr marL="0" indent="0">
              <a:buNone/>
            </a:pPr>
            <a:r>
              <a:rPr lang="sv-SE" sz="1000" dirty="0"/>
              <a:t>Kommunikatör stadsledningskontoret</a:t>
            </a:r>
          </a:p>
          <a:p>
            <a:pPr marL="0" indent="0">
              <a:buNone/>
            </a:pPr>
            <a:r>
              <a:rPr lang="sv-SE" sz="1000" dirty="0"/>
              <a:t>monika.loving.nilssen@vasteras.se</a:t>
            </a:r>
            <a:br>
              <a:rPr lang="sv-SE" sz="1000" dirty="0"/>
            </a:br>
            <a:br>
              <a:rPr lang="sv-SE" sz="1000" dirty="0"/>
            </a:br>
            <a:r>
              <a:rPr lang="sv-SE" sz="1100" b="1" dirty="0"/>
              <a:t>Ålesund kommune</a:t>
            </a:r>
          </a:p>
          <a:p>
            <a:pPr marL="0" indent="0">
              <a:buNone/>
            </a:pPr>
            <a:r>
              <a:rPr lang="sv-SE" sz="1000" dirty="0"/>
              <a:t>Cecilie Johansen</a:t>
            </a:r>
          </a:p>
          <a:p>
            <a:pPr marL="0" indent="0">
              <a:buNone/>
            </a:pPr>
            <a:r>
              <a:rPr lang="sv-SE" sz="1000" dirty="0"/>
              <a:t>Rådgiver Opplæring</a:t>
            </a:r>
          </a:p>
          <a:p>
            <a:pPr marL="0" indent="0">
              <a:buNone/>
            </a:pPr>
            <a:r>
              <a:rPr lang="sv-SE" sz="1000" dirty="0"/>
              <a:t>cecilie.johansen@alesund.kommune.no</a:t>
            </a:r>
          </a:p>
          <a:p>
            <a:pPr marL="0" indent="0">
              <a:buNone/>
            </a:pPr>
            <a:endParaRPr lang="sv-SE" sz="1000" dirty="0"/>
          </a:p>
          <a:p>
            <a:pPr marL="0" indent="0">
              <a:buNone/>
            </a:pPr>
            <a:r>
              <a:rPr lang="nn-NO" sz="1000" dirty="0"/>
              <a:t>Haldis Iren Gundersen</a:t>
            </a:r>
          </a:p>
          <a:p>
            <a:pPr marL="0" indent="0">
              <a:buNone/>
            </a:pPr>
            <a:r>
              <a:rPr lang="nn-NO" sz="1000" dirty="0"/>
              <a:t>Verksemdsleiar Barnehagar Ålesund vest</a:t>
            </a:r>
          </a:p>
          <a:p>
            <a:pPr marL="0" indent="0">
              <a:buNone/>
            </a:pPr>
            <a:r>
              <a:rPr lang="nn-NO" sz="1000" dirty="0"/>
              <a:t>haldis.iren.gundersen@alesund.kommune.no</a:t>
            </a:r>
            <a:endParaRPr lang="sv-SE" sz="1000" dirty="0"/>
          </a:p>
        </p:txBody>
      </p:sp>
    </p:spTree>
    <p:extLst>
      <p:ext uri="{BB962C8B-B14F-4D97-AF65-F5344CB8AC3E}">
        <p14:creationId xmlns:p14="http://schemas.microsoft.com/office/powerpoint/2010/main" val="236373014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x00c5_r xmlns="658ad8ff-4071-4f1f-9234-7abf9bbd3f5a">2017 Lahti</_x00c5_r>
    <Typ_x0020_av_x0020_dokument xmlns="658ad8ff-4071-4f1f-9234-7abf9bbd3f5a">Årliga konferenser</Typ_x0020_av_x0020_dokument>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5E8818CA6171C547B921312D3A603405" ma:contentTypeVersion="2" ma:contentTypeDescription="Skapa ett nytt dokument." ma:contentTypeScope="" ma:versionID="9659ebbb8156e40524242aea8120f15c">
  <xsd:schema xmlns:xsd="http://www.w3.org/2001/XMLSchema" xmlns:xs="http://www.w3.org/2001/XMLSchema" xmlns:p="http://schemas.microsoft.com/office/2006/metadata/properties" xmlns:ns2="658ad8ff-4071-4f1f-9234-7abf9bbd3f5a" targetNamespace="http://schemas.microsoft.com/office/2006/metadata/properties" ma:root="true" ma:fieldsID="a7e4825452800aa138f18faad23f28ad" ns2:_="">
    <xsd:import namespace="658ad8ff-4071-4f1f-9234-7abf9bbd3f5a"/>
    <xsd:element name="properties">
      <xsd:complexType>
        <xsd:sequence>
          <xsd:element name="documentManagement">
            <xsd:complexType>
              <xsd:all>
                <xsd:element ref="ns2:Typ_x0020_av_x0020_dokument" minOccurs="0"/>
                <xsd:element ref="ns2:_x00c5_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8ad8ff-4071-4f1f-9234-7abf9bbd3f5a" elementFormDefault="qualified">
    <xsd:import namespace="http://schemas.microsoft.com/office/2006/documentManagement/types"/>
    <xsd:import namespace="http://schemas.microsoft.com/office/infopath/2007/PartnerControls"/>
    <xsd:element name="Typ_x0020_av_x0020_dokument" ma:index="8" nillable="true" ma:displayName="Typ av dokument" ma:default="-" ma:format="Dropdown" ma:internalName="Typ_x0020_av_x0020_dokument">
      <xsd:simpleType>
        <xsd:restriction base="dms:Choice">
          <xsd:enumeration value="Västeråsgruppen"/>
          <xsd:enumeration value="Årliga konferenser"/>
          <xsd:enumeration value="-"/>
        </xsd:restriction>
      </xsd:simpleType>
    </xsd:element>
    <xsd:element name="_x00c5_r" ma:index="9" nillable="true" ma:displayName="År" ma:default="-" ma:format="Dropdown" ma:internalName="_x00c5_r">
      <xsd:simpleType>
        <xsd:restriction base="dms:Choice">
          <xsd:enumeration value="2020 Randers"/>
          <xsd:enumeration value="2019 Västerås"/>
          <xsd:enumeration value="2018 Ålesund"/>
          <xsd:enumeration value="2017 Lahti"/>
          <xsd:enumeration value="2016 Akureyri"/>
          <xsd:enumeration value="2015 Västerås"/>
          <xsd:enumeration value="2014 Randers"/>
          <xsd:enumeration value="2013 Ålesund"/>
          <xsd:enumeration value="2012 Lahti"/>
          <xsd:enumeration value="2011 Akureyri"/>
          <xsd:enumeration value="2010 Västerås"/>
          <xsd:enumeration value="2009 Randers"/>
          <xsd:enumeration value="2008 Ålesund"/>
          <xsd:enumeration value="2007 Akureyri"/>
          <xsd:enumeration value="2006 Västerås"/>
          <xsd:enumeration value="2005 Randers"/>
          <xsd:enumeration value="2004 Ålesund"/>
          <xsd:enumeration value="2003 Akureyri"/>
          <xsd:enumeration value="2002 Västerås"/>
          <xsd:enumeration value="2001 Randers"/>
          <xsd:enumeration valu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80F0A7-A3F2-4C94-8299-9A0442667A02}">
  <ds:schemaRefs>
    <ds:schemaRef ds:uri="http://schemas.microsoft.com/sharepoint/v3/contenttype/forms"/>
  </ds:schemaRefs>
</ds:datastoreItem>
</file>

<file path=customXml/itemProps2.xml><?xml version="1.0" encoding="utf-8"?>
<ds:datastoreItem xmlns:ds="http://schemas.openxmlformats.org/officeDocument/2006/customXml" ds:itemID="{EB4936CB-6A19-4E91-93F9-31E8D6F523B2}">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658ad8ff-4071-4f1f-9234-7abf9bbd3f5a"/>
    <ds:schemaRef ds:uri="http://www.w3.org/XML/1998/namespace"/>
  </ds:schemaRefs>
</ds:datastoreItem>
</file>

<file path=customXml/itemProps3.xml><?xml version="1.0" encoding="utf-8"?>
<ds:datastoreItem xmlns:ds="http://schemas.openxmlformats.org/officeDocument/2006/customXml" ds:itemID="{8F0FC6B3-A01C-418D-AEAC-566D71383F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8ad8ff-4071-4f1f-9234-7abf9bbd3f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3672</TotalTime>
  <Words>1485</Words>
  <Application>Microsoft Office PowerPoint</Application>
  <PresentationFormat>Bildspel på skärmen (4:3)</PresentationFormat>
  <Paragraphs>206</Paragraphs>
  <Slides>16</Slides>
  <Notes>2</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16</vt:i4>
      </vt:variant>
    </vt:vector>
  </HeadingPairs>
  <TitlesOfParts>
    <vt:vector size="20" baseType="lpstr">
      <vt:lpstr>Arial</vt:lpstr>
      <vt:lpstr>Calibri</vt:lpstr>
      <vt:lpstr>Wingdings</vt:lpstr>
      <vt:lpstr>Office-tema</vt:lpstr>
      <vt:lpstr>Nordiskt vänortssamarbete i förskolan 2024 </vt:lpstr>
      <vt:lpstr>Syfte</vt:lpstr>
      <vt:lpstr>Mål</vt:lpstr>
      <vt:lpstr>Om samarbetet</vt:lpstr>
      <vt:lpstr>Upplägg</vt:lpstr>
      <vt:lpstr>PowerPoint-presentation</vt:lpstr>
      <vt:lpstr>Tema och workshops i Lahtis 2024</vt:lpstr>
      <vt:lpstr>Föreläsningar</vt:lpstr>
      <vt:lpstr>När och var</vt:lpstr>
      <vt:lpstr>Språk på nätverksdagarna</vt:lpstr>
      <vt:lpstr>Möjlighet att söka bidrag</vt:lpstr>
      <vt:lpstr>Tema tidigare nätverksdagar</vt:lpstr>
      <vt:lpstr>Tema tidigare nätverksdagar forts</vt:lpstr>
      <vt:lpstr>Budget</vt:lpstr>
      <vt:lpstr>Nordisk styrgrupp</vt:lpstr>
      <vt:lpstr>Representanter i styrgruppen</vt:lpstr>
    </vt:vector>
  </TitlesOfParts>
  <Company>Västerås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Årshjul nordiskt vänortssamarbete i förskolan 2016-2017</dc:title>
  <dc:creator>Löving Nilssen, Monika</dc:creator>
  <cp:lastModifiedBy>Löving Nilssen, Monika</cp:lastModifiedBy>
  <cp:revision>226</cp:revision>
  <dcterms:created xsi:type="dcterms:W3CDTF">2016-11-16T14:09:50Z</dcterms:created>
  <dcterms:modified xsi:type="dcterms:W3CDTF">2024-02-22T11:39:09Z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0x0101005E8818CA6171C547B921312D3A603405</vt:lpwstr>
  </property>
</Properties>
</file>