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82" r:id="rId3"/>
    <p:sldMasterId id="2147483686" r:id="rId4"/>
  </p:sldMasterIdLst>
  <p:notesMasterIdLst>
    <p:notesMasterId r:id="rId51"/>
  </p:notesMasterIdLst>
  <p:handoutMasterIdLst>
    <p:handoutMasterId r:id="rId52"/>
  </p:handoutMasterIdLst>
  <p:sldIdLst>
    <p:sldId id="263" r:id="rId5"/>
    <p:sldId id="264" r:id="rId6"/>
    <p:sldId id="265" r:id="rId7"/>
    <p:sldId id="290" r:id="rId8"/>
    <p:sldId id="266" r:id="rId9"/>
    <p:sldId id="267" r:id="rId10"/>
    <p:sldId id="291" r:id="rId11"/>
    <p:sldId id="292" r:id="rId12"/>
    <p:sldId id="272" r:id="rId13"/>
    <p:sldId id="273" r:id="rId14"/>
    <p:sldId id="301" r:id="rId15"/>
    <p:sldId id="274" r:id="rId16"/>
    <p:sldId id="275" r:id="rId17"/>
    <p:sldId id="297" r:id="rId18"/>
    <p:sldId id="298" r:id="rId19"/>
    <p:sldId id="278" r:id="rId20"/>
    <p:sldId id="293" r:id="rId21"/>
    <p:sldId id="294" r:id="rId22"/>
    <p:sldId id="295" r:id="rId23"/>
    <p:sldId id="282" r:id="rId24"/>
    <p:sldId id="334" r:id="rId25"/>
    <p:sldId id="299" r:id="rId26"/>
    <p:sldId id="340" r:id="rId27"/>
    <p:sldId id="341" r:id="rId28"/>
    <p:sldId id="354" r:id="rId29"/>
    <p:sldId id="342" r:id="rId30"/>
    <p:sldId id="343" r:id="rId31"/>
    <p:sldId id="355" r:id="rId32"/>
    <p:sldId id="305" r:id="rId33"/>
    <p:sldId id="344" r:id="rId34"/>
    <p:sldId id="345" r:id="rId35"/>
    <p:sldId id="356" r:id="rId36"/>
    <p:sldId id="323" r:id="rId37"/>
    <p:sldId id="307" r:id="rId38"/>
    <p:sldId id="346" r:id="rId39"/>
    <p:sldId id="347" r:id="rId40"/>
    <p:sldId id="348" r:id="rId41"/>
    <p:sldId id="357" r:id="rId42"/>
    <p:sldId id="349" r:id="rId43"/>
    <p:sldId id="350" r:id="rId44"/>
    <p:sldId id="352" r:id="rId45"/>
    <p:sldId id="300" r:id="rId46"/>
    <p:sldId id="296" r:id="rId47"/>
    <p:sldId id="288" r:id="rId48"/>
    <p:sldId id="304" r:id="rId49"/>
    <p:sldId id="287" r:id="rId5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6274" autoAdjust="0"/>
  </p:normalViewPr>
  <p:slideViewPr>
    <p:cSldViewPr snapToGrid="0">
      <p:cViewPr varScale="1">
        <p:scale>
          <a:sx n="127" d="100"/>
          <a:sy n="127" d="100"/>
        </p:scale>
        <p:origin x="-163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741B3-9B92-4D4C-BDFC-29507B6168C5}" type="datetimeFigureOut">
              <a:rPr lang="sv-SE" smtClean="0"/>
              <a:t>2019-09-18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8C517-D3F8-4633-90F5-9A0F338E43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4968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00DA0-2B76-4928-B254-C4AEBF651455}" type="datetimeFigureOut">
              <a:rPr lang="sv-SE" smtClean="0"/>
              <a:t>2019-09-18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6547A-265D-4072-9C1F-A8C952CA7D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5978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1709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EC848A-C8F9-4DFE-A541-63C0837BAC05}" type="slidenum">
              <a:rPr lang="sv-SE" altLang="sv-SE" smtClean="0"/>
              <a:pPr>
                <a:spcBef>
                  <a:spcPct val="0"/>
                </a:spcBef>
              </a:pPr>
              <a:t>1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590280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2118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920D65E-541B-42B5-AB2C-1141CCCDBD84}" type="slidenum">
              <a:rPr lang="sv-SE" altLang="sv-SE" smtClean="0"/>
              <a:pPr/>
              <a:t>5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49137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58A7-C91E-4111-9D6A-A582E4A99B0E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2071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622" indent="0">
              <a:buNone/>
            </a:pP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F0148-BD44-469D-936B-A87B1FE38D07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3358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2835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6238C0-C3C1-498D-9F92-F5A6DB9194B8}" type="slidenum">
              <a:rPr lang="sv-SE" altLang="sv-SE" smtClean="0"/>
              <a:pPr>
                <a:spcBef>
                  <a:spcPct val="0"/>
                </a:spcBef>
              </a:pPr>
              <a:t>9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01027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3040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0ED141-445E-468B-A6B5-963CDC973FBC}" type="slidenum">
              <a:rPr lang="sv-SE" altLang="sv-SE" smtClean="0"/>
              <a:pPr>
                <a:spcBef>
                  <a:spcPct val="0"/>
                </a:spcBef>
              </a:pPr>
              <a:t>10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632144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322D-9A68-47DB-BE34-7772C7FA3BD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9084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24371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4E27C0-7C56-4177-A7FA-CEAAD6B02806}" type="slidenum">
              <a:rPr lang="sv-SE" altLang="sv-SE" smtClean="0"/>
              <a:pPr>
                <a:spcBef>
                  <a:spcPct val="0"/>
                </a:spcBef>
              </a:pPr>
              <a:t>14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209900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322D-9A68-47DB-BE34-7772C7FA3BD4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9752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3757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50F090-2642-4553-9333-C317E699A824}" type="slidenum">
              <a:rPr lang="sv-SE" altLang="sv-SE" smtClean="0"/>
              <a:pPr>
                <a:spcBef>
                  <a:spcPct val="0"/>
                </a:spcBef>
              </a:pPr>
              <a:t>16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474945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24883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41C0DF-6618-41E3-9620-4AC4896C9776}" type="slidenum">
              <a:rPr lang="sv-SE" altLang="sv-SE" smtClean="0"/>
              <a:pPr>
                <a:spcBef>
                  <a:spcPct val="0"/>
                </a:spcBef>
              </a:pPr>
              <a:t>17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002774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25088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A35D7B-2836-492B-AF8E-B9DFFA3271AA}" type="slidenum">
              <a:rPr lang="sv-SE" altLang="sv-SE" smtClean="0"/>
              <a:pPr>
                <a:spcBef>
                  <a:spcPct val="0"/>
                </a:spcBef>
              </a:pPr>
              <a:t>18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887424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25293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25A37DA-2272-43F2-9337-966C9A1ABCB9}" type="slidenum">
              <a:rPr lang="sv-SE" altLang="sv-SE" smtClean="0"/>
              <a:pPr/>
              <a:t>19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2228756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75" tIns="45739" rIns="91475" bIns="4573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C9365E-40E8-464A-B08B-410164BA5099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sv-SE" altLang="sv-SE">
              <a:latin typeface="Arial" panose="020B0604020202020204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6838" y="757238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3288" y="4711700"/>
            <a:ext cx="4992687" cy="4478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v-SE" altLang="sv-SE" b="1" dirty="0" smtClean="0">
              <a:solidFill>
                <a:srgbClr val="00B050"/>
              </a:solidFill>
            </a:endParaRPr>
          </a:p>
        </p:txBody>
      </p:sp>
      <p:sp>
        <p:nvSpPr>
          <p:cNvPr id="2" name="Platshållare för datum 1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2012-09-05</a:t>
            </a:r>
            <a:endParaRPr lang="en-US"/>
          </a:p>
        </p:txBody>
      </p:sp>
      <p:sp>
        <p:nvSpPr>
          <p:cNvPr id="245766" name="Platshållare för bildnummer 2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B255B0-BB35-46DF-A88C-88422C5D4D26}" type="slidenum">
              <a:rPr lang="en-US" altLang="sv-SE" smtClean="0"/>
              <a:pPr>
                <a:spcBef>
                  <a:spcPct val="0"/>
                </a:spcBef>
              </a:pPr>
              <a:t>20</a:t>
            </a:fld>
            <a:endParaRPr lang="en-US" altLang="sv-SE" smtClean="0"/>
          </a:p>
        </p:txBody>
      </p:sp>
    </p:spTree>
    <p:extLst>
      <p:ext uri="{BB962C8B-B14F-4D97-AF65-F5344CB8AC3E}">
        <p14:creationId xmlns:p14="http://schemas.microsoft.com/office/powerpoint/2010/main" val="544605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 txBox="1">
            <a:spLocks noGrp="1" noChangeArrowheads="1"/>
          </p:cNvSpPr>
          <p:nvPr/>
        </p:nvSpPr>
        <p:spPr bwMode="auto">
          <a:xfrm>
            <a:off x="3817398" y="10236845"/>
            <a:ext cx="2920483" cy="53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368" tIns="44185" rIns="88368" bIns="44185" anchor="b"/>
          <a:lstStyle>
            <a:lvl1pPr defTabSz="8842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842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842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842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842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FC52A4C5-D549-4318-AFCD-C2D147C5C033}" type="slidenum">
              <a:rPr lang="sv-SE" altLang="sv-SE"/>
              <a:pPr algn="r">
                <a:spcBef>
                  <a:spcPct val="0"/>
                </a:spcBef>
              </a:pPr>
              <a:t>22</a:t>
            </a:fld>
            <a:endParaRPr lang="sv-SE" altLang="sv-SE"/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222250" y="808038"/>
            <a:ext cx="7183438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42" y="5118423"/>
            <a:ext cx="4947197" cy="4849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368" tIns="44185" rIns="88368" bIns="44185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21599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0EE5E8-5C9B-4251-8F5A-1D130817529A}" type="slidenum">
              <a:rPr lang="sv-SE" altLang="sv-SE"/>
              <a:pPr eaLnBrk="1" hangingPunct="1"/>
              <a:t>23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255028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A41499-3843-4665-9474-567E6E053578}" type="slidenum">
              <a:rPr lang="sv-SE" altLang="sv-SE"/>
              <a:pPr eaLnBrk="1" hangingPunct="1"/>
              <a:t>24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23821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786938" y="11131730"/>
            <a:ext cx="2899473" cy="58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519" tIns="44261" rIns="88519" bIns="44261" anchor="b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057BEF1A-A13D-4F1E-92A5-31A977A85C5B}" type="slidenum">
              <a:rPr lang="sv-SE" altLang="sv-SE"/>
              <a:pPr algn="r">
                <a:spcBef>
                  <a:spcPct val="0"/>
                </a:spcBef>
              </a:pPr>
              <a:t>26</a:t>
            </a:fld>
            <a:endParaRPr lang="sv-SE" altLang="sv-S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27" y="4977620"/>
            <a:ext cx="4908359" cy="52740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519" tIns="44261" rIns="88519" bIns="44261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sv-SE" dirty="0" smtClean="0"/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sv-SE" dirty="0" smtClean="0"/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sv-SE" dirty="0" smtClean="0"/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179129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A1C8C5-5EF7-4F56-A8B8-997E250937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99331" name="Rectangle 7"/>
          <p:cNvSpPr txBox="1">
            <a:spLocks noGrp="1" noChangeArrowheads="1"/>
          </p:cNvSpPr>
          <p:nvPr/>
        </p:nvSpPr>
        <p:spPr bwMode="auto">
          <a:xfrm>
            <a:off x="3786938" y="11131730"/>
            <a:ext cx="2899473" cy="58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519" tIns="44261" rIns="88519" bIns="44261" anchor="b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B184C381-A535-43A2-84D0-A96D84CCB937}" type="slidenum">
              <a:rPr lang="sv-SE" altLang="sv-SE"/>
              <a:pPr algn="r">
                <a:spcBef>
                  <a:spcPct val="0"/>
                </a:spcBef>
              </a:pPr>
              <a:t>27</a:t>
            </a:fld>
            <a:endParaRPr lang="sv-SE" altLang="sv-SE"/>
          </a:p>
        </p:txBody>
      </p:sp>
      <p:sp>
        <p:nvSpPr>
          <p:cNvPr id="993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0234" y="4652631"/>
            <a:ext cx="4905239" cy="488797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88519" tIns="44261" rIns="88519" bIns="44261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311734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14029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BD3801-409C-4C3A-92FE-C20D024E3DD5}" type="slidenum">
              <a:rPr lang="sv-SE" altLang="sv-SE" smtClean="0"/>
              <a:pPr>
                <a:spcBef>
                  <a:spcPct val="0"/>
                </a:spcBef>
              </a:pPr>
              <a:t>29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654198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pitchFamily="34" charset="0"/>
              <a:buNone/>
            </a:pPr>
            <a:endParaRPr lang="sv-SE" altLang="sv-SE" sz="120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0CB831-EC2B-4158-AC47-341492AB103B}" type="slidenum">
              <a:rPr lang="sv-SE" smtClean="0"/>
              <a:pPr>
                <a:defRPr/>
              </a:pPr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119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5E6C50-5992-43E7-A32F-154A5C9B021D}" type="slidenum">
              <a:rPr lang="sv-SE" smtClean="0"/>
              <a:pPr>
                <a:defRPr/>
              </a:pPr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3144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 txBox="1">
            <a:spLocks noGrp="1" noChangeArrowheads="1"/>
          </p:cNvSpPr>
          <p:nvPr/>
        </p:nvSpPr>
        <p:spPr bwMode="auto">
          <a:xfrm>
            <a:off x="3782523" y="11112182"/>
            <a:ext cx="2896091" cy="5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377" tIns="44190" rIns="88377" bIns="44190" anchor="b"/>
          <a:lstStyle>
            <a:lvl1pPr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842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842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36B96D3-9A0E-424B-B424-170AE455ED70}" type="slidenum">
              <a:rPr lang="sv-SE" altLang="sv-SE"/>
              <a:pPr algn="r">
                <a:spcBef>
                  <a:spcPct val="0"/>
                </a:spcBef>
              </a:pPr>
              <a:t>35</a:t>
            </a:fld>
            <a:endParaRPr lang="sv-SE" altLang="sv-SE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71205" y="4661892"/>
            <a:ext cx="4902634" cy="526474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377" tIns="44190" rIns="88377" bIns="4419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681654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dirty="0" smtClean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9668EA-08A5-427B-BC3D-AA114F7AFD92}" type="slidenum">
              <a:rPr lang="sv-SE" smtClean="0"/>
              <a:pPr>
                <a:defRPr/>
              </a:pPr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072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445090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322D-9A68-47DB-BE34-7772C7FA3BD4}" type="slidenum">
              <a:rPr lang="sv-SE" smtClean="0"/>
              <a:t>37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1266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As an adult I must </a:t>
            </a:r>
            <a:r>
              <a:rPr lang="sv-SE" dirty="0" err="1" smtClean="0"/>
              <a:t>always</a:t>
            </a:r>
            <a:r>
              <a:rPr lang="sv-SE" dirty="0" smtClean="0"/>
              <a:t> </a:t>
            </a:r>
            <a:r>
              <a:rPr lang="sv-SE" dirty="0" err="1" smtClean="0"/>
              <a:t>reconsider</a:t>
            </a:r>
            <a:r>
              <a:rPr lang="sv-SE" dirty="0" smtClean="0"/>
              <a:t> </a:t>
            </a:r>
            <a:r>
              <a:rPr lang="sv-SE" dirty="0" err="1" smtClean="0"/>
              <a:t>how</a:t>
            </a:r>
            <a:r>
              <a:rPr lang="sv-SE" dirty="0" smtClean="0"/>
              <a:t> I</a:t>
            </a:r>
            <a:r>
              <a:rPr lang="sv-SE" baseline="0" dirty="0" smtClean="0"/>
              <a:t> </a:t>
            </a:r>
            <a:r>
              <a:rPr lang="sv-SE" dirty="0" err="1" smtClean="0"/>
              <a:t>speak</a:t>
            </a:r>
            <a:r>
              <a:rPr lang="sv-SE" dirty="0" smtClean="0"/>
              <a:t> to </a:t>
            </a:r>
            <a:r>
              <a:rPr lang="sv-SE" dirty="0" err="1" smtClean="0"/>
              <a:t>children</a:t>
            </a:r>
            <a:r>
              <a:rPr lang="sv-SE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err="1" smtClean="0"/>
              <a:t>Am</a:t>
            </a:r>
            <a:r>
              <a:rPr lang="sv-SE" baseline="0" dirty="0" smtClean="0"/>
              <a:t> I </a:t>
            </a:r>
            <a:r>
              <a:rPr lang="sv-SE" baseline="0" dirty="0" err="1" smtClean="0"/>
              <a:t>talking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to</a:t>
            </a:r>
            <a:r>
              <a:rPr lang="sv-SE" baseline="0" dirty="0" smtClean="0"/>
              <a:t> or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children</a:t>
            </a:r>
            <a:r>
              <a:rPr lang="sv-SE" baseline="0" dirty="0" smtClean="0"/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course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do </a:t>
            </a:r>
            <a:r>
              <a:rPr lang="sv-SE" baseline="0" dirty="0" err="1" smtClean="0"/>
              <a:t>both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it is </a:t>
            </a:r>
            <a:r>
              <a:rPr lang="sv-SE" baseline="0" dirty="0" err="1" smtClean="0"/>
              <a:t>importent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know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when</a:t>
            </a:r>
            <a:r>
              <a:rPr lang="sv-SE" baseline="0" dirty="0" smtClean="0"/>
              <a:t> I do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why</a:t>
            </a:r>
            <a:r>
              <a:rPr lang="sv-SE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In Sweden </a:t>
            </a:r>
            <a:r>
              <a:rPr lang="sv-SE" baseline="0" dirty="0" err="1" smtClean="0"/>
              <a:t>adults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often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say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dialogue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whit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children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ask </a:t>
            </a:r>
            <a:r>
              <a:rPr lang="sv-SE" baseline="0" dirty="0" err="1" smtClean="0"/>
              <a:t>children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say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adults</a:t>
            </a:r>
            <a:r>
              <a:rPr lang="sv-SE" baseline="0" dirty="0" smtClean="0"/>
              <a:t> never listen to </a:t>
            </a:r>
            <a:r>
              <a:rPr lang="sv-SE" baseline="0" dirty="0" err="1" smtClean="0"/>
              <a:t>them</a:t>
            </a:r>
            <a:r>
              <a:rPr lang="sv-SE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322D-9A68-47DB-BE34-7772C7FA3BD4}" type="slidenum">
              <a:rPr lang="sv-SE" smtClean="0"/>
              <a:t>39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9780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7322D-9A68-47DB-BE34-7772C7FA3BD4}" type="slidenum">
              <a:rPr lang="sv-SE" smtClean="0"/>
              <a:t>40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1330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  <p:sp>
        <p:nvSpPr>
          <p:cNvPr id="27853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5BFDC4-521A-4362-8558-EE1086A20B37}" type="slidenum">
              <a:rPr lang="sv-SE" altLang="sv-SE" smtClean="0"/>
              <a:pPr>
                <a:spcBef>
                  <a:spcPct val="0"/>
                </a:spcBef>
              </a:pPr>
              <a:t>42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3123424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58A7-C91E-4111-9D6A-A582E4A99B0E}" type="slidenum">
              <a:rPr lang="sv-SE" smtClean="0"/>
              <a:t>43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419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smtClean="0"/>
          </a:p>
        </p:txBody>
      </p:sp>
      <p:sp>
        <p:nvSpPr>
          <p:cNvPr id="25600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C71806-61DD-4F21-A107-EE3A99A74101}" type="slidenum">
              <a:rPr lang="sv-SE" altLang="sv-SE" smtClean="0"/>
              <a:pPr>
                <a:spcBef>
                  <a:spcPct val="0"/>
                </a:spcBef>
              </a:pPr>
              <a:t>44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6297513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My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recommendation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you</a:t>
            </a:r>
            <a:r>
              <a:rPr lang="sv-SE" baseline="0" dirty="0" smtClean="0"/>
              <a:t> is to start by </a:t>
            </a:r>
            <a:r>
              <a:rPr lang="sv-SE" baseline="0" dirty="0" err="1" smtClean="0"/>
              <a:t>asking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organization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if</a:t>
            </a:r>
            <a:r>
              <a:rPr lang="sv-SE" baseline="0" dirty="0" smtClean="0"/>
              <a:t> it has </a:t>
            </a:r>
            <a:r>
              <a:rPr lang="sv-SE" baseline="0" dirty="0" err="1" smtClean="0"/>
              <a:t>enough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knowledge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about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children´s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rights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practice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them</a:t>
            </a:r>
            <a:r>
              <a:rPr lang="sv-SE" baseline="0" dirty="0" smtClean="0"/>
              <a:t> at all </a:t>
            </a:r>
            <a:r>
              <a:rPr lang="sv-SE" baseline="0" dirty="0" err="1" smtClean="0"/>
              <a:t>levels</a:t>
            </a:r>
            <a:r>
              <a:rPr lang="sv-SE" baseline="0" dirty="0" smtClean="0"/>
              <a:t>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F0148-BD44-469D-936B-A87B1FE38D07}" type="slidenum">
              <a:rPr lang="sv-SE" smtClean="0"/>
              <a:t>45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76315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5395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3A4CB7-12C4-4DE6-93F7-F317FD6178C6}" type="slidenum">
              <a:rPr lang="sv-SE" altLang="sv-SE" smtClean="0"/>
              <a:pPr>
                <a:spcBef>
                  <a:spcPct val="0"/>
                </a:spcBef>
              </a:pPr>
              <a:t>46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56688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255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-1499"/>
            <a:ext cx="12192599" cy="6859498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  <a:gd name="connsiteX4" fmla="*/ 0 w 12191999"/>
              <a:gd name="connsiteY4" fmla="*/ 0 h 6858000"/>
              <a:gd name="connsiteX0" fmla="*/ 0 w 12201525"/>
              <a:gd name="connsiteY0" fmla="*/ 0 h 6858000"/>
              <a:gd name="connsiteX1" fmla="*/ 12191999 w 12201525"/>
              <a:gd name="connsiteY1" fmla="*/ 0 h 6858000"/>
              <a:gd name="connsiteX2" fmla="*/ 12201525 w 12201525"/>
              <a:gd name="connsiteY2" fmla="*/ 3552825 h 6858000"/>
              <a:gd name="connsiteX3" fmla="*/ 12191999 w 12201525"/>
              <a:gd name="connsiteY3" fmla="*/ 6858000 h 6858000"/>
              <a:gd name="connsiteX4" fmla="*/ 0 w 12201525"/>
              <a:gd name="connsiteY4" fmla="*/ 6858000 h 6858000"/>
              <a:gd name="connsiteX5" fmla="*/ 0 w 12201525"/>
              <a:gd name="connsiteY5" fmla="*/ 0 h 6858000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6876 h 6864876"/>
              <a:gd name="connsiteX1" fmla="*/ 9098615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098615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27742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1498 h 6859498"/>
              <a:gd name="connsiteX1" fmla="*/ 9133121 w 12201525"/>
              <a:gd name="connsiteY1" fmla="*/ 0 h 6859498"/>
              <a:gd name="connsiteX2" fmla="*/ 12201525 w 12201525"/>
              <a:gd name="connsiteY2" fmla="*/ 3554323 h 6859498"/>
              <a:gd name="connsiteX3" fmla="*/ 12191999 w 12201525"/>
              <a:gd name="connsiteY3" fmla="*/ 6859498 h 6859498"/>
              <a:gd name="connsiteX4" fmla="*/ 0 w 12201525"/>
              <a:gd name="connsiteY4" fmla="*/ 6859498 h 6859498"/>
              <a:gd name="connsiteX5" fmla="*/ 0 w 12201525"/>
              <a:gd name="connsiteY5" fmla="*/ 1498 h 6859498"/>
              <a:gd name="connsiteX0" fmla="*/ 0 w 12196930"/>
              <a:gd name="connsiteY0" fmla="*/ 1498 h 6859498"/>
              <a:gd name="connsiteX1" fmla="*/ 9133121 w 12196930"/>
              <a:gd name="connsiteY1" fmla="*/ 0 h 6859498"/>
              <a:gd name="connsiteX2" fmla="*/ 12196930 w 12196930"/>
              <a:gd name="connsiteY2" fmla="*/ 3549728 h 6859498"/>
              <a:gd name="connsiteX3" fmla="*/ 12191999 w 12196930"/>
              <a:gd name="connsiteY3" fmla="*/ 6859498 h 6859498"/>
              <a:gd name="connsiteX4" fmla="*/ 0 w 12196930"/>
              <a:gd name="connsiteY4" fmla="*/ 6859498 h 6859498"/>
              <a:gd name="connsiteX5" fmla="*/ 0 w 12196930"/>
              <a:gd name="connsiteY5" fmla="*/ 1498 h 6859498"/>
              <a:gd name="connsiteX0" fmla="*/ 0 w 12192599"/>
              <a:gd name="connsiteY0" fmla="*/ 1498 h 6859498"/>
              <a:gd name="connsiteX1" fmla="*/ 9133121 w 12192599"/>
              <a:gd name="connsiteY1" fmla="*/ 0 h 6859498"/>
              <a:gd name="connsiteX2" fmla="*/ 12187740 w 12192599"/>
              <a:gd name="connsiteY2" fmla="*/ 3549728 h 6859498"/>
              <a:gd name="connsiteX3" fmla="*/ 12191999 w 12192599"/>
              <a:gd name="connsiteY3" fmla="*/ 6859498 h 6859498"/>
              <a:gd name="connsiteX4" fmla="*/ 0 w 12192599"/>
              <a:gd name="connsiteY4" fmla="*/ 6859498 h 6859498"/>
              <a:gd name="connsiteX5" fmla="*/ 0 w 12192599"/>
              <a:gd name="connsiteY5" fmla="*/ 1498 h 685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599" h="6859498">
                <a:moveTo>
                  <a:pt x="0" y="1498"/>
                </a:moveTo>
                <a:lnTo>
                  <a:pt x="9133121" y="0"/>
                </a:lnTo>
                <a:cubicBezTo>
                  <a:pt x="10941201" y="1093691"/>
                  <a:pt x="11816297" y="2559984"/>
                  <a:pt x="12187740" y="3549728"/>
                </a:cubicBezTo>
                <a:cubicBezTo>
                  <a:pt x="12184565" y="4651453"/>
                  <a:pt x="12195174" y="5757773"/>
                  <a:pt x="12191999" y="6859498"/>
                </a:cubicBezTo>
                <a:lnTo>
                  <a:pt x="0" y="6859498"/>
                </a:lnTo>
                <a:lnTo>
                  <a:pt x="0" y="1498"/>
                </a:lnTo>
                <a:close/>
              </a:path>
            </a:pathLst>
          </a:custGeom>
        </p:spPr>
        <p:txBody>
          <a:bodyPr/>
          <a:lstStyle>
            <a:lvl1pPr marL="30163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1889550"/>
            <a:ext cx="9608400" cy="131085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4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683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691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35239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874602"/>
            <a:ext cx="5326992" cy="122851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874602"/>
            <a:ext cx="4172325" cy="536059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8499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875015"/>
            <a:ext cx="9608400" cy="1228105"/>
          </a:xfrm>
        </p:spPr>
        <p:txBody>
          <a:bodyPr>
            <a:noAutofit/>
          </a:bodyPr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5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897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159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116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548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-1499"/>
            <a:ext cx="12192599" cy="6859498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  <a:gd name="connsiteX4" fmla="*/ 0 w 12191999"/>
              <a:gd name="connsiteY4" fmla="*/ 0 h 6858000"/>
              <a:gd name="connsiteX0" fmla="*/ 0 w 12201525"/>
              <a:gd name="connsiteY0" fmla="*/ 0 h 6858000"/>
              <a:gd name="connsiteX1" fmla="*/ 12191999 w 12201525"/>
              <a:gd name="connsiteY1" fmla="*/ 0 h 6858000"/>
              <a:gd name="connsiteX2" fmla="*/ 12201525 w 12201525"/>
              <a:gd name="connsiteY2" fmla="*/ 3552825 h 6858000"/>
              <a:gd name="connsiteX3" fmla="*/ 12191999 w 12201525"/>
              <a:gd name="connsiteY3" fmla="*/ 6858000 h 6858000"/>
              <a:gd name="connsiteX4" fmla="*/ 0 w 12201525"/>
              <a:gd name="connsiteY4" fmla="*/ 6858000 h 6858000"/>
              <a:gd name="connsiteX5" fmla="*/ 0 w 12201525"/>
              <a:gd name="connsiteY5" fmla="*/ 0 h 6858000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9525 h 6867525"/>
              <a:gd name="connsiteX1" fmla="*/ 9134474 w 12201525"/>
              <a:gd name="connsiteY1" fmla="*/ 0 h 6867525"/>
              <a:gd name="connsiteX2" fmla="*/ 12201525 w 12201525"/>
              <a:gd name="connsiteY2" fmla="*/ 3562350 h 6867525"/>
              <a:gd name="connsiteX3" fmla="*/ 12191999 w 12201525"/>
              <a:gd name="connsiteY3" fmla="*/ 6867525 h 6867525"/>
              <a:gd name="connsiteX4" fmla="*/ 0 w 12201525"/>
              <a:gd name="connsiteY4" fmla="*/ 6867525 h 6867525"/>
              <a:gd name="connsiteX5" fmla="*/ 0 w 12201525"/>
              <a:gd name="connsiteY5" fmla="*/ 9525 h 6867525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15502 h 6873502"/>
              <a:gd name="connsiteX1" fmla="*/ 9098615 w 12201525"/>
              <a:gd name="connsiteY1" fmla="*/ 0 h 6873502"/>
              <a:gd name="connsiteX2" fmla="*/ 12201525 w 12201525"/>
              <a:gd name="connsiteY2" fmla="*/ 3568327 h 6873502"/>
              <a:gd name="connsiteX3" fmla="*/ 12191999 w 12201525"/>
              <a:gd name="connsiteY3" fmla="*/ 6873502 h 6873502"/>
              <a:gd name="connsiteX4" fmla="*/ 0 w 12201525"/>
              <a:gd name="connsiteY4" fmla="*/ 6873502 h 6873502"/>
              <a:gd name="connsiteX5" fmla="*/ 0 w 12201525"/>
              <a:gd name="connsiteY5" fmla="*/ 15502 h 6873502"/>
              <a:gd name="connsiteX0" fmla="*/ 0 w 12201525"/>
              <a:gd name="connsiteY0" fmla="*/ 6876 h 6864876"/>
              <a:gd name="connsiteX1" fmla="*/ 9098615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098615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27742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6876 h 6864876"/>
              <a:gd name="connsiteX1" fmla="*/ 9133121 w 12201525"/>
              <a:gd name="connsiteY1" fmla="*/ 0 h 6864876"/>
              <a:gd name="connsiteX2" fmla="*/ 12201525 w 12201525"/>
              <a:gd name="connsiteY2" fmla="*/ 3559701 h 6864876"/>
              <a:gd name="connsiteX3" fmla="*/ 12191999 w 12201525"/>
              <a:gd name="connsiteY3" fmla="*/ 6864876 h 6864876"/>
              <a:gd name="connsiteX4" fmla="*/ 0 w 12201525"/>
              <a:gd name="connsiteY4" fmla="*/ 6864876 h 6864876"/>
              <a:gd name="connsiteX5" fmla="*/ 0 w 12201525"/>
              <a:gd name="connsiteY5" fmla="*/ 6876 h 6864876"/>
              <a:gd name="connsiteX0" fmla="*/ 0 w 12201525"/>
              <a:gd name="connsiteY0" fmla="*/ 1498 h 6859498"/>
              <a:gd name="connsiteX1" fmla="*/ 9133121 w 12201525"/>
              <a:gd name="connsiteY1" fmla="*/ 0 h 6859498"/>
              <a:gd name="connsiteX2" fmla="*/ 12201525 w 12201525"/>
              <a:gd name="connsiteY2" fmla="*/ 3554323 h 6859498"/>
              <a:gd name="connsiteX3" fmla="*/ 12191999 w 12201525"/>
              <a:gd name="connsiteY3" fmla="*/ 6859498 h 6859498"/>
              <a:gd name="connsiteX4" fmla="*/ 0 w 12201525"/>
              <a:gd name="connsiteY4" fmla="*/ 6859498 h 6859498"/>
              <a:gd name="connsiteX5" fmla="*/ 0 w 12201525"/>
              <a:gd name="connsiteY5" fmla="*/ 1498 h 6859498"/>
              <a:gd name="connsiteX0" fmla="*/ 0 w 12196930"/>
              <a:gd name="connsiteY0" fmla="*/ 1498 h 6859498"/>
              <a:gd name="connsiteX1" fmla="*/ 9133121 w 12196930"/>
              <a:gd name="connsiteY1" fmla="*/ 0 h 6859498"/>
              <a:gd name="connsiteX2" fmla="*/ 12196930 w 12196930"/>
              <a:gd name="connsiteY2" fmla="*/ 3549728 h 6859498"/>
              <a:gd name="connsiteX3" fmla="*/ 12191999 w 12196930"/>
              <a:gd name="connsiteY3" fmla="*/ 6859498 h 6859498"/>
              <a:gd name="connsiteX4" fmla="*/ 0 w 12196930"/>
              <a:gd name="connsiteY4" fmla="*/ 6859498 h 6859498"/>
              <a:gd name="connsiteX5" fmla="*/ 0 w 12196930"/>
              <a:gd name="connsiteY5" fmla="*/ 1498 h 6859498"/>
              <a:gd name="connsiteX0" fmla="*/ 0 w 12192599"/>
              <a:gd name="connsiteY0" fmla="*/ 1498 h 6859498"/>
              <a:gd name="connsiteX1" fmla="*/ 9133121 w 12192599"/>
              <a:gd name="connsiteY1" fmla="*/ 0 h 6859498"/>
              <a:gd name="connsiteX2" fmla="*/ 12187740 w 12192599"/>
              <a:gd name="connsiteY2" fmla="*/ 3549728 h 6859498"/>
              <a:gd name="connsiteX3" fmla="*/ 12191999 w 12192599"/>
              <a:gd name="connsiteY3" fmla="*/ 6859498 h 6859498"/>
              <a:gd name="connsiteX4" fmla="*/ 0 w 12192599"/>
              <a:gd name="connsiteY4" fmla="*/ 6859498 h 6859498"/>
              <a:gd name="connsiteX5" fmla="*/ 0 w 12192599"/>
              <a:gd name="connsiteY5" fmla="*/ 1498 h 685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599" h="6859498">
                <a:moveTo>
                  <a:pt x="0" y="1498"/>
                </a:moveTo>
                <a:lnTo>
                  <a:pt x="9133121" y="0"/>
                </a:lnTo>
                <a:cubicBezTo>
                  <a:pt x="10941201" y="1093691"/>
                  <a:pt x="11816297" y="2559984"/>
                  <a:pt x="12187740" y="3549728"/>
                </a:cubicBezTo>
                <a:cubicBezTo>
                  <a:pt x="12184565" y="4651453"/>
                  <a:pt x="12195174" y="5757773"/>
                  <a:pt x="12191999" y="6859498"/>
                </a:cubicBezTo>
                <a:lnTo>
                  <a:pt x="0" y="6859498"/>
                </a:lnTo>
                <a:lnTo>
                  <a:pt x="0" y="1498"/>
                </a:lnTo>
                <a:close/>
              </a:path>
            </a:pathLst>
          </a:custGeom>
        </p:spPr>
        <p:txBody>
          <a:bodyPr/>
          <a:lstStyle>
            <a:lvl1pPr marL="30163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1889550"/>
            <a:ext cx="9608400" cy="131085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58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8961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8180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416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874602"/>
            <a:ext cx="5326992" cy="1228518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874602"/>
            <a:ext cx="4172325" cy="536059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2858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875015"/>
            <a:ext cx="9608400" cy="1228105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1928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7387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1000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0887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ul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09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öt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45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åt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965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73154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74939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30B7FC-8DD1-423E-8EF4-94D7897E47A9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05954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0736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975186"/>
            <a:ext cx="5326992" cy="1112405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975186"/>
            <a:ext cx="4172325" cy="526001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49166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975600"/>
            <a:ext cx="9608400" cy="1112400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1644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8754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B7FC-8DD1-423E-8EF4-94D7897E47A9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242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em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609825" cy="1231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65C18DA-410A-4124-BB0F-DE8CA676B1E5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DBAD975-63FF-4468-AC34-025F73E043F9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4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609825" cy="1231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609825" cy="1231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B42D259-ACB8-4FD1-AC0F-9CAC8F5E07E0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4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1800" kern="1200">
          <a:solidFill>
            <a:srgbClr val="FFFFF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1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4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D81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975186"/>
            <a:ext cx="9609825" cy="1112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230B7FC-8DD1-423E-8EF4-94D7897E47A9}" type="datetimeFigureOut">
              <a:rPr lang="sv-SE" smtClean="0"/>
              <a:pPr/>
              <a:t>2019-09-18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78" y="-9524"/>
            <a:ext cx="3096000" cy="359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1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.englundh@skl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ubrik 15"/>
          <p:cNvSpPr>
            <a:spLocks noGrp="1"/>
          </p:cNvSpPr>
          <p:nvPr>
            <p:ph type="ctrTitle"/>
          </p:nvPr>
        </p:nvSpPr>
        <p:spPr>
          <a:xfrm>
            <a:off x="4008438" y="4365626"/>
            <a:ext cx="6985000" cy="1871663"/>
          </a:xfrm>
        </p:spPr>
        <p:txBody>
          <a:bodyPr/>
          <a:lstStyle/>
          <a:p>
            <a:pPr eaLnBrk="1" hangingPunct="1"/>
            <a:r>
              <a:rPr lang="sv-SE" altLang="sv-SE" b="0" dirty="0" smtClean="0"/>
              <a:t>Elizabeth Englundh</a:t>
            </a:r>
            <a:br>
              <a:rPr lang="sv-SE" altLang="sv-SE" b="0" dirty="0" smtClean="0"/>
            </a:br>
            <a:r>
              <a:rPr lang="sv-SE" altLang="sv-SE" sz="1600" b="0" dirty="0"/>
              <a:t>Socionom</a:t>
            </a:r>
            <a:r>
              <a:rPr lang="sv-SE" altLang="sv-SE" sz="1800" b="0" dirty="0"/>
              <a:t>, </a:t>
            </a:r>
            <a:r>
              <a:rPr lang="sv-SE" altLang="sv-SE" sz="1600" b="0" dirty="0"/>
              <a:t>Fil. </a:t>
            </a:r>
            <a:r>
              <a:rPr lang="sv-SE" altLang="sv-SE" sz="1600" b="0" dirty="0" smtClean="0"/>
              <a:t>Dr i pedagogik</a:t>
            </a:r>
            <a:r>
              <a:rPr lang="sv-SE" altLang="sv-SE" sz="1600" b="0" dirty="0"/>
              <a:t/>
            </a:r>
            <a:br>
              <a:rPr lang="sv-SE" altLang="sv-SE" sz="1600" b="0" dirty="0"/>
            </a:br>
            <a:r>
              <a:rPr lang="sv-SE" altLang="sv-SE" sz="1600" b="0" dirty="0"/>
              <a:t>Sveriges Kommuner och Landsting</a:t>
            </a:r>
            <a:br>
              <a:rPr lang="sv-SE" altLang="sv-SE" sz="1600" b="0" dirty="0"/>
            </a:br>
            <a:r>
              <a:rPr lang="sv-SE" altLang="sv-SE" sz="1100" b="0" dirty="0">
                <a:hlinkClick r:id="rId3"/>
              </a:rPr>
              <a:t>elizabeth.englundh@skl.se</a:t>
            </a:r>
            <a:r>
              <a:rPr lang="sv-SE" altLang="sv-SE" sz="1100" b="0" dirty="0"/>
              <a:t> </a:t>
            </a:r>
            <a:r>
              <a:rPr lang="sv-SE" altLang="sv-SE" dirty="0" smtClean="0"/>
              <a:t/>
            </a:r>
            <a:br>
              <a:rPr lang="sv-SE" altLang="sv-SE" dirty="0" smtClean="0"/>
            </a:br>
            <a:endParaRPr lang="sv-SE" altLang="sv-SE" dirty="0" smtClean="0"/>
          </a:p>
        </p:txBody>
      </p:sp>
      <p:pic>
        <p:nvPicPr>
          <p:cNvPr id="216067" name="Bildobjekt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595313"/>
            <a:ext cx="3106737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99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53730" y="2813304"/>
            <a:ext cx="9609825" cy="1231392"/>
          </a:xfrm>
        </p:spPr>
        <p:txBody>
          <a:bodyPr/>
          <a:lstStyle/>
          <a:p>
            <a:r>
              <a:rPr lang="sv-SE" altLang="sv-SE" dirty="0" err="1"/>
              <a:t>Who</a:t>
            </a:r>
            <a:r>
              <a:rPr lang="sv-SE" altLang="sv-SE" dirty="0"/>
              <a:t> is </a:t>
            </a:r>
            <a:r>
              <a:rPr lang="sv-SE" altLang="sv-SE" dirty="0" err="1"/>
              <a:t>entitled</a:t>
            </a:r>
            <a:r>
              <a:rPr lang="sv-SE" altLang="sv-SE" dirty="0"/>
              <a:t> to human </a:t>
            </a:r>
            <a:r>
              <a:rPr lang="sv-SE" altLang="sv-SE" dirty="0" err="1"/>
              <a:t>rights</a:t>
            </a:r>
            <a:r>
              <a:rPr lang="sv-SE" altLang="sv-SE" dirty="0"/>
              <a:t>?</a:t>
            </a:r>
            <a:br>
              <a:rPr lang="sv-SE" alt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065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000820" y="3034143"/>
            <a:ext cx="9609825" cy="1231392"/>
          </a:xfrm>
        </p:spPr>
        <p:txBody>
          <a:bodyPr/>
          <a:lstStyle/>
          <a:p>
            <a:r>
              <a:rPr lang="sv-SE" altLang="sv-SE" dirty="0" err="1"/>
              <a:t>Rights</a:t>
            </a:r>
            <a:r>
              <a:rPr lang="sv-SE" altLang="sv-SE" dirty="0"/>
              <a:t> - </a:t>
            </a:r>
            <a:r>
              <a:rPr lang="sv-SE" altLang="sv-SE" dirty="0" err="1"/>
              <a:t>duties</a:t>
            </a: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Children </a:t>
            </a:r>
            <a:r>
              <a:rPr lang="sv-SE" dirty="0" err="1"/>
              <a:t>are</a:t>
            </a:r>
            <a:r>
              <a:rPr lang="sv-SE" dirty="0"/>
              <a:t> human </a:t>
            </a:r>
            <a:r>
              <a:rPr lang="sv-SE" dirty="0" err="1"/>
              <a:t>beings</a:t>
            </a:r>
            <a:r>
              <a:rPr lang="sv-SE" dirty="0"/>
              <a:t>,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err="1" smtClean="0"/>
              <a:t>therefore</a:t>
            </a:r>
            <a:r>
              <a:rPr lang="sv-SE" dirty="0" smtClean="0"/>
              <a:t> </a:t>
            </a:r>
            <a:r>
              <a:rPr lang="sv-SE" dirty="0" err="1"/>
              <a:t>they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entitled</a:t>
            </a:r>
            <a:r>
              <a:rPr lang="sv-SE" dirty="0"/>
              <a:t> to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human </a:t>
            </a:r>
            <a:r>
              <a:rPr lang="sv-SE" dirty="0" err="1"/>
              <a:t>rights</a:t>
            </a:r>
            <a:endParaRPr lang="sv-SE" dirty="0"/>
          </a:p>
        </p:txBody>
      </p:sp>
      <p:pic>
        <p:nvPicPr>
          <p:cNvPr id="5" name="Picture 2" descr="C:\Users\EENG5\AppData\Local\Microsoft\Windows\Temporary Internet Files\Content.IE5\7BXT5KL0\FN-2011-H1-1440x81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704" y="3998260"/>
            <a:ext cx="4059237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93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dirty="0" smtClean="0">
                <a:latin typeface="+mn-lt"/>
              </a:rPr>
              <a:t>Human </a:t>
            </a:r>
            <a:r>
              <a:rPr lang="sv-SE" altLang="sv-SE" dirty="0" err="1" smtClean="0">
                <a:latin typeface="+mn-lt"/>
              </a:rPr>
              <a:t>rights</a:t>
            </a:r>
            <a:endParaRPr lang="sv-SE" altLang="sv-SE" dirty="0" smtClean="0">
              <a:latin typeface="+mn-lt"/>
            </a:endParaRPr>
          </a:p>
        </p:txBody>
      </p:sp>
      <p:sp>
        <p:nvSpPr>
          <p:cNvPr id="220163" name="textruta 4"/>
          <p:cNvSpPr txBox="1">
            <a:spLocks noChangeArrowheads="1"/>
          </p:cNvSpPr>
          <p:nvPr/>
        </p:nvSpPr>
        <p:spPr bwMode="auto">
          <a:xfrm>
            <a:off x="2511762" y="2435226"/>
            <a:ext cx="26352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sv-SE" altLang="sv-SE" sz="1500" dirty="0" smtClean="0">
                <a:latin typeface="+mn-lt"/>
              </a:rPr>
              <a:t>Men, </a:t>
            </a:r>
            <a:r>
              <a:rPr lang="sv-SE" altLang="sv-SE" sz="1500" dirty="0" err="1" smtClean="0">
                <a:latin typeface="+mn-lt"/>
              </a:rPr>
              <a:t>Women</a:t>
            </a:r>
            <a:r>
              <a:rPr lang="sv-SE" altLang="sv-SE" sz="1500" dirty="0" smtClean="0">
                <a:latin typeface="+mn-lt"/>
              </a:rPr>
              <a:t>, Children</a:t>
            </a:r>
            <a:endParaRPr lang="sv-SE" altLang="sv-SE" sz="1500" dirty="0">
              <a:latin typeface="+mn-lt"/>
            </a:endParaRPr>
          </a:p>
        </p:txBody>
      </p:sp>
      <p:cxnSp>
        <p:nvCxnSpPr>
          <p:cNvPr id="7" name="Rak pilkoppling 6"/>
          <p:cNvCxnSpPr/>
          <p:nvPr/>
        </p:nvCxnSpPr>
        <p:spPr>
          <a:xfrm flipV="1">
            <a:off x="4411661" y="2380715"/>
            <a:ext cx="1065213" cy="227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165" name="textruta 7"/>
          <p:cNvSpPr txBox="1">
            <a:spLocks noChangeArrowheads="1"/>
          </p:cNvSpPr>
          <p:nvPr/>
        </p:nvSpPr>
        <p:spPr bwMode="auto">
          <a:xfrm>
            <a:off x="5393475" y="2196049"/>
            <a:ext cx="16982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sv-SE" altLang="sv-SE" dirty="0" smtClean="0">
                <a:latin typeface="+mn-lt"/>
              </a:rPr>
              <a:t>Human </a:t>
            </a:r>
            <a:r>
              <a:rPr lang="sv-SE" altLang="sv-SE" dirty="0" err="1" smtClean="0">
                <a:latin typeface="+mn-lt"/>
              </a:rPr>
              <a:t>beings</a:t>
            </a:r>
            <a:endParaRPr lang="sv-SE" altLang="sv-SE" dirty="0">
              <a:latin typeface="+mn-lt"/>
            </a:endParaRPr>
          </a:p>
        </p:txBody>
      </p:sp>
      <p:cxnSp>
        <p:nvCxnSpPr>
          <p:cNvPr id="9" name="Rak pilkoppling 8"/>
          <p:cNvCxnSpPr/>
          <p:nvPr/>
        </p:nvCxnSpPr>
        <p:spPr>
          <a:xfrm flipV="1">
            <a:off x="6994632" y="2334920"/>
            <a:ext cx="1098692" cy="83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167" name="Rektangel 11"/>
          <p:cNvSpPr>
            <a:spLocks noChangeArrowheads="1"/>
          </p:cNvSpPr>
          <p:nvPr/>
        </p:nvSpPr>
        <p:spPr bwMode="auto">
          <a:xfrm>
            <a:off x="7996238" y="2150254"/>
            <a:ext cx="16722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sv-SE" altLang="sv-SE" b="1" dirty="0" smtClean="0">
                <a:latin typeface="+mn-lt"/>
              </a:rPr>
              <a:t>Human </a:t>
            </a:r>
            <a:r>
              <a:rPr lang="sv-SE" altLang="sv-SE" b="1" dirty="0" err="1" smtClean="0">
                <a:latin typeface="+mn-lt"/>
              </a:rPr>
              <a:t>rights</a:t>
            </a:r>
            <a:endParaRPr lang="sv-SE" altLang="sv-SE" b="1" dirty="0">
              <a:latin typeface="+mn-lt"/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7996237" y="2465388"/>
            <a:ext cx="21399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/>
              <a:t>Universal Declaration of Human Rights </a:t>
            </a:r>
          </a:p>
          <a:p>
            <a:pPr>
              <a:defRPr/>
            </a:pPr>
            <a:endParaRPr lang="sv-SE" sz="1600" dirty="0"/>
          </a:p>
          <a:p>
            <a:pPr>
              <a:defRPr/>
            </a:pPr>
            <a:r>
              <a:rPr lang="sv-SE" sz="1600" dirty="0" smtClean="0"/>
              <a:t>Civil and </a:t>
            </a:r>
            <a:r>
              <a:rPr lang="sv-SE" sz="1600" dirty="0" err="1" smtClean="0"/>
              <a:t>political</a:t>
            </a:r>
            <a:r>
              <a:rPr lang="sv-SE" sz="1600" dirty="0" smtClean="0"/>
              <a:t> </a:t>
            </a:r>
            <a:r>
              <a:rPr lang="sv-SE" sz="1600" dirty="0" err="1" smtClean="0"/>
              <a:t>rights</a:t>
            </a:r>
            <a:endParaRPr lang="sv-SE" sz="1600" dirty="0"/>
          </a:p>
          <a:p>
            <a:pPr>
              <a:defRPr/>
            </a:pPr>
            <a:endParaRPr lang="sv-SE" sz="1600" dirty="0"/>
          </a:p>
          <a:p>
            <a:pPr>
              <a:defRPr/>
            </a:pPr>
            <a:r>
              <a:rPr lang="sv-SE" sz="1600" dirty="0" err="1" smtClean="0"/>
              <a:t>Economic</a:t>
            </a:r>
            <a:r>
              <a:rPr lang="sv-SE" sz="1600" dirty="0" smtClean="0"/>
              <a:t>, social and </a:t>
            </a:r>
            <a:r>
              <a:rPr lang="sv-SE" sz="1600" dirty="0" err="1" smtClean="0"/>
              <a:t>cultural</a:t>
            </a:r>
            <a:r>
              <a:rPr lang="sv-SE" sz="1600" dirty="0" smtClean="0"/>
              <a:t> </a:t>
            </a:r>
            <a:r>
              <a:rPr lang="sv-SE" sz="1600" dirty="0" err="1" smtClean="0"/>
              <a:t>rights</a:t>
            </a:r>
            <a:endParaRPr lang="sv-SE" sz="1600" dirty="0"/>
          </a:p>
          <a:p>
            <a:pPr>
              <a:defRPr/>
            </a:pPr>
            <a:endParaRPr lang="sv-SE" sz="1600" dirty="0"/>
          </a:p>
          <a:p>
            <a:pPr>
              <a:defRPr/>
            </a:pPr>
            <a:r>
              <a:rPr lang="sv-SE" sz="1600" dirty="0" err="1" smtClean="0"/>
              <a:t>Women´s</a:t>
            </a:r>
            <a:r>
              <a:rPr lang="sv-SE" sz="1600" dirty="0" smtClean="0"/>
              <a:t> </a:t>
            </a:r>
            <a:r>
              <a:rPr lang="sv-SE" sz="1600" dirty="0" err="1" smtClean="0"/>
              <a:t>rights</a:t>
            </a:r>
            <a:endParaRPr lang="sv-SE" sz="1600" dirty="0"/>
          </a:p>
          <a:p>
            <a:pPr>
              <a:defRPr/>
            </a:pPr>
            <a:endParaRPr lang="sv-SE" sz="1600" dirty="0"/>
          </a:p>
          <a:p>
            <a:pPr>
              <a:defRPr/>
            </a:pPr>
            <a:r>
              <a:rPr lang="sv-SE" sz="1600" dirty="0" err="1" smtClean="0"/>
              <a:t>Children´s</a:t>
            </a:r>
            <a:r>
              <a:rPr lang="sv-SE" sz="1600" dirty="0" smtClean="0"/>
              <a:t> </a:t>
            </a:r>
            <a:r>
              <a:rPr lang="sv-SE" sz="1600" dirty="0" err="1" smtClean="0"/>
              <a:t>rights</a:t>
            </a:r>
            <a:endParaRPr lang="sv-SE" sz="1600" dirty="0"/>
          </a:p>
          <a:p>
            <a:pPr>
              <a:defRPr/>
            </a:pPr>
            <a:endParaRPr lang="sv-SE" sz="1600" dirty="0"/>
          </a:p>
          <a:p>
            <a:pPr>
              <a:defRPr/>
            </a:pPr>
            <a:r>
              <a:rPr lang="sv-SE" sz="1600" dirty="0" err="1" smtClean="0"/>
              <a:t>Rights</a:t>
            </a:r>
            <a:r>
              <a:rPr lang="sv-SE" sz="1600" dirty="0" smtClean="0"/>
              <a:t> for persons </a:t>
            </a:r>
            <a:r>
              <a:rPr lang="sv-SE" sz="1600" dirty="0" err="1" smtClean="0"/>
              <a:t>with</a:t>
            </a:r>
            <a:r>
              <a:rPr lang="sv-SE" sz="1600" dirty="0" smtClean="0"/>
              <a:t> </a:t>
            </a:r>
            <a:r>
              <a:rPr lang="sv-SE" sz="1600" dirty="0" err="1" smtClean="0"/>
              <a:t>disabilities</a:t>
            </a:r>
            <a:endParaRPr lang="sv-SE" sz="1600" dirty="0"/>
          </a:p>
        </p:txBody>
      </p:sp>
      <p:sp>
        <p:nvSpPr>
          <p:cNvPr id="18" name="textruta 17"/>
          <p:cNvSpPr txBox="1"/>
          <p:nvPr/>
        </p:nvSpPr>
        <p:spPr>
          <a:xfrm>
            <a:off x="2708275" y="2668588"/>
            <a:ext cx="2098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v-SE" sz="1200" dirty="0" err="1" smtClean="0"/>
              <a:t>Grounds</a:t>
            </a:r>
            <a:r>
              <a:rPr lang="sv-SE" sz="1200" dirty="0" smtClean="0"/>
              <a:t> </a:t>
            </a:r>
            <a:r>
              <a:rPr lang="sv-SE" sz="1200" dirty="0" err="1" smtClean="0"/>
              <a:t>of</a:t>
            </a:r>
            <a:r>
              <a:rPr lang="sv-SE" sz="1200" dirty="0" smtClean="0"/>
              <a:t> </a:t>
            </a:r>
            <a:r>
              <a:rPr lang="sv-SE" sz="1200" dirty="0" err="1" smtClean="0"/>
              <a:t>discrimination</a:t>
            </a:r>
            <a:endParaRPr lang="sv-SE" sz="1200" dirty="0"/>
          </a:p>
        </p:txBody>
      </p:sp>
      <p:sp>
        <p:nvSpPr>
          <p:cNvPr id="19" name="Rektangel 18"/>
          <p:cNvSpPr/>
          <p:nvPr/>
        </p:nvSpPr>
        <p:spPr>
          <a:xfrm>
            <a:off x="3006726" y="2849563"/>
            <a:ext cx="9092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v-SE" sz="1200" dirty="0" err="1" smtClean="0"/>
              <a:t>Perpective</a:t>
            </a:r>
            <a:endParaRPr lang="sv-SE" sz="1050" dirty="0"/>
          </a:p>
        </p:txBody>
      </p:sp>
      <p:sp>
        <p:nvSpPr>
          <p:cNvPr id="220171" name="Rektangel 19"/>
          <p:cNvSpPr>
            <a:spLocks noChangeArrowheads="1"/>
          </p:cNvSpPr>
          <p:nvPr/>
        </p:nvSpPr>
        <p:spPr bwMode="auto">
          <a:xfrm>
            <a:off x="3019426" y="3044429"/>
            <a:ext cx="4572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sv-SE" altLang="sv-SE" dirty="0" smtClean="0">
                <a:latin typeface="+mn-lt"/>
              </a:rPr>
              <a:t>Age</a:t>
            </a:r>
            <a:endParaRPr lang="sv-SE" altLang="sv-SE" dirty="0">
              <a:latin typeface="+mn-lt"/>
            </a:endParaRPr>
          </a:p>
          <a:p>
            <a:r>
              <a:rPr lang="sv-SE" altLang="sv-SE" dirty="0" smtClean="0">
                <a:latin typeface="+mn-lt"/>
              </a:rPr>
              <a:t>Sex</a:t>
            </a:r>
            <a:endParaRPr lang="sv-SE" altLang="sv-SE" dirty="0">
              <a:latin typeface="+mn-lt"/>
            </a:endParaRPr>
          </a:p>
          <a:p>
            <a:r>
              <a:rPr lang="sv-SE" altLang="sv-SE" dirty="0" err="1" smtClean="0">
                <a:latin typeface="+mn-lt"/>
              </a:rPr>
              <a:t>Disability</a:t>
            </a:r>
            <a:endParaRPr lang="sv-SE" altLang="sv-SE" dirty="0">
              <a:latin typeface="+mn-lt"/>
            </a:endParaRPr>
          </a:p>
          <a:p>
            <a:r>
              <a:rPr lang="sv-SE" altLang="sv-SE" dirty="0" err="1" smtClean="0">
                <a:latin typeface="+mn-lt"/>
              </a:rPr>
              <a:t>Ethnicity</a:t>
            </a:r>
            <a:endParaRPr lang="sv-SE" altLang="sv-SE" dirty="0">
              <a:latin typeface="+mn-lt"/>
            </a:endParaRPr>
          </a:p>
          <a:p>
            <a:r>
              <a:rPr lang="sv-SE" altLang="sv-SE" dirty="0">
                <a:latin typeface="+mn-lt"/>
              </a:rPr>
              <a:t>Religion </a:t>
            </a:r>
            <a:r>
              <a:rPr lang="sv-SE" altLang="sv-SE" dirty="0" smtClean="0">
                <a:latin typeface="+mn-lt"/>
              </a:rPr>
              <a:t>or </a:t>
            </a:r>
            <a:r>
              <a:rPr lang="sv-SE" altLang="sv-SE" dirty="0" err="1" smtClean="0">
                <a:latin typeface="+mn-lt"/>
              </a:rPr>
              <a:t>other</a:t>
            </a:r>
            <a:r>
              <a:rPr lang="sv-SE" altLang="sv-SE" dirty="0" smtClean="0">
                <a:latin typeface="+mn-lt"/>
              </a:rPr>
              <a:t> </a:t>
            </a:r>
            <a:r>
              <a:rPr lang="sv-SE" altLang="sv-SE" dirty="0" err="1" smtClean="0">
                <a:latin typeface="+mn-lt"/>
              </a:rPr>
              <a:t>belief</a:t>
            </a:r>
            <a:endParaRPr lang="sv-SE" altLang="sv-SE" dirty="0">
              <a:latin typeface="+mn-lt"/>
            </a:endParaRPr>
          </a:p>
          <a:p>
            <a:r>
              <a:rPr lang="sv-SE" altLang="sv-SE" dirty="0" smtClean="0">
                <a:latin typeface="+mn-lt"/>
              </a:rPr>
              <a:t>Sexual </a:t>
            </a:r>
            <a:r>
              <a:rPr lang="sv-SE" altLang="sv-SE" dirty="0" err="1" smtClean="0">
                <a:latin typeface="+mn-lt"/>
              </a:rPr>
              <a:t>orientation</a:t>
            </a:r>
            <a:endParaRPr lang="sv-SE" altLang="sv-SE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Gender </a:t>
            </a:r>
            <a:r>
              <a:rPr lang="en-US" dirty="0">
                <a:latin typeface="+mn-lt"/>
              </a:rPr>
              <a:t>identity or gender </a:t>
            </a:r>
            <a:r>
              <a:rPr lang="en-US" dirty="0" smtClean="0">
                <a:latin typeface="+mn-lt"/>
              </a:rPr>
              <a:t>expression</a:t>
            </a:r>
          </a:p>
          <a:p>
            <a:endParaRPr lang="sv-SE" altLang="sv-SE" dirty="0">
              <a:latin typeface="+mn-lt"/>
            </a:endParaRPr>
          </a:p>
          <a:p>
            <a:r>
              <a:rPr lang="sv-SE" altLang="sv-SE" dirty="0" smtClean="0">
                <a:latin typeface="+mn-lt"/>
              </a:rPr>
              <a:t>Public </a:t>
            </a:r>
            <a:r>
              <a:rPr lang="sv-SE" altLang="sv-SE" dirty="0" err="1" smtClean="0">
                <a:latin typeface="+mn-lt"/>
              </a:rPr>
              <a:t>health</a:t>
            </a:r>
            <a:endParaRPr lang="sv-SE" altLang="sv-SE" dirty="0">
              <a:latin typeface="+mn-lt"/>
            </a:endParaRPr>
          </a:p>
          <a:p>
            <a:r>
              <a:rPr lang="sv-SE" altLang="sv-SE" dirty="0" err="1" smtClean="0">
                <a:latin typeface="+mn-lt"/>
              </a:rPr>
              <a:t>Diversity</a:t>
            </a:r>
            <a:endParaRPr lang="sv-SE" altLang="sv-SE" dirty="0">
              <a:latin typeface="+mn-lt"/>
            </a:endParaRPr>
          </a:p>
          <a:p>
            <a:r>
              <a:rPr lang="sv-SE" altLang="sv-SE" dirty="0" err="1" smtClean="0">
                <a:latin typeface="+mn-lt"/>
              </a:rPr>
              <a:t>Sustainability</a:t>
            </a:r>
            <a:endParaRPr lang="sv-SE" altLang="sv-SE" dirty="0">
              <a:latin typeface="+mn-lt"/>
            </a:endParaRPr>
          </a:p>
          <a:p>
            <a:r>
              <a:rPr lang="sv-SE" altLang="sv-SE" dirty="0">
                <a:latin typeface="+mn-lt"/>
              </a:rPr>
              <a:t>Agenda 2030</a:t>
            </a:r>
          </a:p>
        </p:txBody>
      </p:sp>
      <p:sp>
        <p:nvSpPr>
          <p:cNvPr id="21" name="Dubbel klammerparentes 20"/>
          <p:cNvSpPr/>
          <p:nvPr/>
        </p:nvSpPr>
        <p:spPr>
          <a:xfrm>
            <a:off x="2973707" y="3103478"/>
            <a:ext cx="45719" cy="188000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2" name="textruta 21"/>
          <p:cNvSpPr txBox="1"/>
          <p:nvPr/>
        </p:nvSpPr>
        <p:spPr>
          <a:xfrm>
            <a:off x="1388037" y="3619550"/>
            <a:ext cx="1483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v-SE" sz="1400" dirty="0" err="1" smtClean="0"/>
              <a:t>Aspects</a:t>
            </a:r>
            <a:r>
              <a:rPr lang="sv-SE" sz="1400" dirty="0"/>
              <a:t> </a:t>
            </a:r>
            <a:r>
              <a:rPr lang="sv-SE" sz="1400" dirty="0" err="1" smtClean="0"/>
              <a:t>of</a:t>
            </a:r>
            <a:endParaRPr lang="sv-SE" sz="1400" dirty="0"/>
          </a:p>
          <a:p>
            <a:pPr>
              <a:defRPr/>
            </a:pPr>
            <a:r>
              <a:rPr lang="sv-SE" sz="1400" dirty="0" smtClean="0"/>
              <a:t>Human </a:t>
            </a:r>
            <a:r>
              <a:rPr lang="sv-SE" sz="1400" dirty="0" err="1" smtClean="0"/>
              <a:t>beings</a:t>
            </a:r>
            <a:endParaRPr lang="sv-SE" sz="1400" dirty="0"/>
          </a:p>
        </p:txBody>
      </p:sp>
      <p:sp>
        <p:nvSpPr>
          <p:cNvPr id="23" name="textruta 22"/>
          <p:cNvSpPr txBox="1"/>
          <p:nvPr/>
        </p:nvSpPr>
        <p:spPr>
          <a:xfrm>
            <a:off x="1078230" y="5249092"/>
            <a:ext cx="15363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v-SE" sz="1400" dirty="0" err="1" smtClean="0"/>
              <a:t>Aspects</a:t>
            </a:r>
            <a:r>
              <a:rPr lang="sv-SE" sz="1400" dirty="0" smtClean="0"/>
              <a:t> </a:t>
            </a:r>
            <a:r>
              <a:rPr lang="sv-SE" sz="1400" dirty="0" err="1" smtClean="0"/>
              <a:t>of</a:t>
            </a:r>
            <a:r>
              <a:rPr lang="sv-SE" sz="1400" dirty="0" smtClean="0"/>
              <a:t> public </a:t>
            </a:r>
            <a:r>
              <a:rPr lang="sv-SE" sz="1400" dirty="0" err="1" smtClean="0"/>
              <a:t>organizations</a:t>
            </a:r>
            <a:r>
              <a:rPr lang="sv-SE" sz="1400" dirty="0" smtClean="0"/>
              <a:t> </a:t>
            </a:r>
            <a:endParaRPr lang="sv-SE" sz="1400" dirty="0"/>
          </a:p>
        </p:txBody>
      </p:sp>
      <p:sp>
        <p:nvSpPr>
          <p:cNvPr id="24" name="Vänster klammerparentes 23"/>
          <p:cNvSpPr/>
          <p:nvPr/>
        </p:nvSpPr>
        <p:spPr>
          <a:xfrm>
            <a:off x="2990058" y="5249092"/>
            <a:ext cx="45719" cy="13863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561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 err="1" smtClean="0"/>
              <a:t>Why</a:t>
            </a:r>
            <a:r>
              <a:rPr lang="sv-SE" altLang="sv-SE" dirty="0" smtClean="0"/>
              <a:t>?</a:t>
            </a:r>
            <a:endParaRPr lang="sv-SE" altLang="sv-SE" dirty="0"/>
          </a:p>
        </p:txBody>
      </p:sp>
      <p:sp>
        <p:nvSpPr>
          <p:cNvPr id="222211" name="Platshållare för innehåll 2"/>
          <p:cNvSpPr>
            <a:spLocks noGrp="1"/>
          </p:cNvSpPr>
          <p:nvPr>
            <p:ph idx="1"/>
          </p:nvPr>
        </p:nvSpPr>
        <p:spPr>
          <a:xfrm>
            <a:off x="664232" y="1919131"/>
            <a:ext cx="9609825" cy="373859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smtClean="0"/>
              <a:t>UN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smtClean="0"/>
              <a:t>The Swedish </a:t>
            </a:r>
            <a:r>
              <a:rPr lang="sv-SE" altLang="sv-SE" dirty="0" err="1" smtClean="0"/>
              <a:t>Government</a:t>
            </a:r>
            <a:r>
              <a:rPr lang="sv-SE" altLang="sv-SE" dirty="0" smtClean="0"/>
              <a:t>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smtClean="0"/>
              <a:t>Convention 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err="1" smtClean="0"/>
              <a:t>Declaration</a:t>
            </a:r>
            <a:r>
              <a:rPr lang="sv-SE" altLang="sv-SE" dirty="0" smtClean="0"/>
              <a:t>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err="1" smtClean="0"/>
              <a:t>Incorporation</a:t>
            </a:r>
            <a:r>
              <a:rPr lang="sv-SE" altLang="sv-SE" dirty="0" smtClean="0"/>
              <a:t> 2020 (Finland, 1990; </a:t>
            </a:r>
            <a:r>
              <a:rPr lang="sv-SE" altLang="sv-SE" dirty="0" err="1" smtClean="0"/>
              <a:t>Norway</a:t>
            </a:r>
            <a:r>
              <a:rPr lang="sv-SE" altLang="sv-SE" dirty="0" smtClean="0"/>
              <a:t>, 2003; </a:t>
            </a:r>
            <a:r>
              <a:rPr lang="sv-SE" altLang="sv-SE" dirty="0" err="1" smtClean="0"/>
              <a:t>Iceland</a:t>
            </a:r>
            <a:r>
              <a:rPr lang="sv-SE" altLang="sv-SE" dirty="0" smtClean="0"/>
              <a:t>?)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smtClean="0"/>
              <a:t>The </a:t>
            </a:r>
            <a:r>
              <a:rPr lang="sv-SE" altLang="sv-SE" dirty="0" err="1" smtClean="0"/>
              <a:t>Vienna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convention</a:t>
            </a:r>
            <a:r>
              <a:rPr lang="sv-SE" altLang="sv-SE" dirty="0" smtClean="0"/>
              <a:t> on the </a:t>
            </a:r>
            <a:r>
              <a:rPr lang="sv-SE" altLang="sv-SE" dirty="0" err="1" smtClean="0"/>
              <a:t>law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of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Treaties</a:t>
            </a:r>
            <a:r>
              <a:rPr lang="sv-SE" altLang="sv-SE" dirty="0" smtClean="0"/>
              <a:t> – </a:t>
            </a:r>
            <a:r>
              <a:rPr lang="sv-SE" altLang="sv-SE" dirty="0" err="1" smtClean="0"/>
              <a:t>articel</a:t>
            </a:r>
            <a:r>
              <a:rPr lang="sv-SE" altLang="sv-SE" dirty="0" smtClean="0"/>
              <a:t> 27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v-SE" altLang="sv-SE" dirty="0" smtClean="0"/>
              <a:t>National strategi 1998, 2010</a:t>
            </a:r>
          </a:p>
        </p:txBody>
      </p:sp>
    </p:spTree>
    <p:extLst>
      <p:ext uri="{BB962C8B-B14F-4D97-AF65-F5344CB8AC3E}">
        <p14:creationId xmlns:p14="http://schemas.microsoft.com/office/powerpoint/2010/main" val="272845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 6"/>
          <p:cNvSpPr/>
          <p:nvPr/>
        </p:nvSpPr>
        <p:spPr>
          <a:xfrm>
            <a:off x="5667376" y="2643189"/>
            <a:ext cx="1000125" cy="98583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b="1" dirty="0">
                <a:solidFill>
                  <a:schemeClr val="tx1"/>
                </a:solidFill>
              </a:rPr>
              <a:t>CRC</a:t>
            </a:r>
          </a:p>
        </p:txBody>
      </p:sp>
      <p:cxnSp>
        <p:nvCxnSpPr>
          <p:cNvPr id="9" name="Rak 8"/>
          <p:cNvCxnSpPr>
            <a:stCxn id="7" idx="0"/>
          </p:cNvCxnSpPr>
          <p:nvPr/>
        </p:nvCxnSpPr>
        <p:spPr>
          <a:xfrm flipV="1">
            <a:off x="6167439" y="1166814"/>
            <a:ext cx="0" cy="1476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10"/>
          <p:cNvCxnSpPr/>
          <p:nvPr/>
        </p:nvCxnSpPr>
        <p:spPr>
          <a:xfrm flipV="1">
            <a:off x="6667500" y="3135314"/>
            <a:ext cx="1903412" cy="14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13"/>
          <p:cNvCxnSpPr>
            <a:stCxn id="7" idx="4"/>
          </p:cNvCxnSpPr>
          <p:nvPr/>
        </p:nvCxnSpPr>
        <p:spPr>
          <a:xfrm rot="5400000">
            <a:off x="5410201" y="4386264"/>
            <a:ext cx="1516063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k 15"/>
          <p:cNvCxnSpPr>
            <a:stCxn id="7" idx="2"/>
          </p:cNvCxnSpPr>
          <p:nvPr/>
        </p:nvCxnSpPr>
        <p:spPr>
          <a:xfrm rot="10800000" flipV="1">
            <a:off x="4024313" y="3135314"/>
            <a:ext cx="1643062" cy="7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6" name="textruta 16"/>
          <p:cNvSpPr txBox="1">
            <a:spLocks noChangeArrowheads="1"/>
          </p:cNvSpPr>
          <p:nvPr/>
        </p:nvSpPr>
        <p:spPr bwMode="auto">
          <a:xfrm>
            <a:off x="5524500" y="285750"/>
            <a:ext cx="12666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600" b="1" dirty="0" err="1"/>
              <a:t>Affordance</a:t>
            </a:r>
            <a:endParaRPr lang="sv-SE" sz="1600" b="1" dirty="0"/>
          </a:p>
        </p:txBody>
      </p:sp>
      <p:sp>
        <p:nvSpPr>
          <p:cNvPr id="30727" name="textruta 18"/>
          <p:cNvSpPr txBox="1">
            <a:spLocks noChangeArrowheads="1"/>
          </p:cNvSpPr>
          <p:nvPr/>
        </p:nvSpPr>
        <p:spPr bwMode="auto">
          <a:xfrm>
            <a:off x="4738688" y="5214938"/>
            <a:ext cx="29819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600" b="1" dirty="0"/>
              <a:t>”</a:t>
            </a:r>
            <a:r>
              <a:rPr lang="sv-SE" sz="1600" b="1" dirty="0" err="1"/>
              <a:t>This</a:t>
            </a:r>
            <a:r>
              <a:rPr lang="sv-SE" sz="1600" b="1" dirty="0"/>
              <a:t> is </a:t>
            </a:r>
            <a:r>
              <a:rPr lang="sv-SE" sz="1600" b="1" dirty="0" err="1"/>
              <a:t>what</a:t>
            </a:r>
            <a:r>
              <a:rPr lang="sv-SE" sz="1600" b="1" dirty="0"/>
              <a:t> </a:t>
            </a:r>
            <a:r>
              <a:rPr lang="sv-SE" sz="1600" b="1" dirty="0" err="1"/>
              <a:t>we</a:t>
            </a:r>
            <a:r>
              <a:rPr lang="sv-SE" sz="1600" b="1" dirty="0"/>
              <a:t> </a:t>
            </a:r>
            <a:r>
              <a:rPr lang="sv-SE" sz="1600" b="1" dirty="0" err="1"/>
              <a:t>already</a:t>
            </a:r>
            <a:r>
              <a:rPr lang="sv-SE" sz="1600" b="1" dirty="0"/>
              <a:t> do”</a:t>
            </a:r>
          </a:p>
        </p:txBody>
      </p:sp>
      <p:sp>
        <p:nvSpPr>
          <p:cNvPr id="30728" name="textruta 19"/>
          <p:cNvSpPr txBox="1">
            <a:spLocks noChangeArrowheads="1"/>
          </p:cNvSpPr>
          <p:nvPr/>
        </p:nvSpPr>
        <p:spPr bwMode="auto">
          <a:xfrm>
            <a:off x="8524875" y="2928939"/>
            <a:ext cx="19752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600" b="1" dirty="0"/>
              <a:t>”</a:t>
            </a:r>
            <a:r>
              <a:rPr lang="sv-SE" sz="1600" b="1" dirty="0" err="1"/>
              <a:t>There</a:t>
            </a:r>
            <a:r>
              <a:rPr lang="sv-SE" sz="1600" b="1" dirty="0"/>
              <a:t> is no </a:t>
            </a:r>
            <a:r>
              <a:rPr lang="sv-SE" sz="1600" b="1" dirty="0" err="1"/>
              <a:t>need</a:t>
            </a:r>
            <a:r>
              <a:rPr lang="sv-SE" sz="1600" b="1" dirty="0"/>
              <a:t> </a:t>
            </a:r>
          </a:p>
          <a:p>
            <a:r>
              <a:rPr lang="sv-SE" sz="1600" b="1" dirty="0"/>
              <a:t>for </a:t>
            </a:r>
            <a:r>
              <a:rPr lang="sv-SE" sz="1600" b="1" dirty="0" err="1"/>
              <a:t>this</a:t>
            </a:r>
            <a:r>
              <a:rPr lang="sv-SE" sz="1600" b="1" dirty="0"/>
              <a:t> </a:t>
            </a:r>
            <a:r>
              <a:rPr lang="sv-SE" sz="1600" b="1" dirty="0" err="1"/>
              <a:t>issue</a:t>
            </a:r>
            <a:r>
              <a:rPr lang="sv-SE" sz="1600" b="1" dirty="0"/>
              <a:t>”</a:t>
            </a:r>
          </a:p>
        </p:txBody>
      </p:sp>
      <p:sp>
        <p:nvSpPr>
          <p:cNvPr id="30729" name="textruta 20"/>
          <p:cNvSpPr txBox="1">
            <a:spLocks noChangeArrowheads="1"/>
          </p:cNvSpPr>
          <p:nvPr/>
        </p:nvSpPr>
        <p:spPr bwMode="auto">
          <a:xfrm>
            <a:off x="1738314" y="2857501"/>
            <a:ext cx="22829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600" b="1" dirty="0"/>
              <a:t>”</a:t>
            </a:r>
            <a:r>
              <a:rPr lang="sv-SE" sz="1600" b="1" dirty="0" err="1"/>
              <a:t>This</a:t>
            </a:r>
            <a:r>
              <a:rPr lang="sv-SE" sz="1600" b="1" dirty="0"/>
              <a:t> has no </a:t>
            </a:r>
            <a:r>
              <a:rPr lang="sv-SE" sz="1600" b="1" dirty="0" err="1"/>
              <a:t>bearing</a:t>
            </a:r>
            <a:r>
              <a:rPr lang="sv-SE" sz="1600" b="1" dirty="0"/>
              <a:t> </a:t>
            </a:r>
          </a:p>
          <a:p>
            <a:r>
              <a:rPr lang="sv-SE" sz="1600" b="1" dirty="0"/>
              <a:t>on </a:t>
            </a:r>
            <a:r>
              <a:rPr lang="sv-SE" sz="1600" b="1" dirty="0" err="1"/>
              <a:t>us</a:t>
            </a:r>
            <a:r>
              <a:rPr lang="sv-SE" sz="1600" b="1" dirty="0"/>
              <a:t>”</a:t>
            </a:r>
          </a:p>
        </p:txBody>
      </p:sp>
      <p:sp>
        <p:nvSpPr>
          <p:cNvPr id="30730" name="textruta 21"/>
          <p:cNvSpPr txBox="1">
            <a:spLocks noChangeArrowheads="1"/>
          </p:cNvSpPr>
          <p:nvPr/>
        </p:nvSpPr>
        <p:spPr bwMode="auto">
          <a:xfrm>
            <a:off x="5024438" y="642939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400" i="1" dirty="0" err="1"/>
              <a:t>Possibility</a:t>
            </a:r>
            <a:r>
              <a:rPr lang="sv-SE" sz="1400" i="1" dirty="0"/>
              <a:t>, </a:t>
            </a:r>
            <a:r>
              <a:rPr lang="sv-SE" sz="1400" i="1" dirty="0" err="1"/>
              <a:t>act</a:t>
            </a:r>
            <a:r>
              <a:rPr lang="sv-SE" sz="1400" i="1" dirty="0"/>
              <a:t> </a:t>
            </a:r>
            <a:r>
              <a:rPr lang="sv-SE" sz="1400" i="1" dirty="0" err="1"/>
              <a:t>according</a:t>
            </a:r>
            <a:r>
              <a:rPr lang="sv-SE" sz="1400" i="1" dirty="0"/>
              <a:t> to the CRC, </a:t>
            </a:r>
            <a:r>
              <a:rPr lang="sv-SE" sz="1400" i="1" dirty="0" err="1"/>
              <a:t>intrinsic</a:t>
            </a:r>
            <a:r>
              <a:rPr lang="sv-SE" sz="1400" i="1" dirty="0"/>
              <a:t> motivation</a:t>
            </a:r>
          </a:p>
        </p:txBody>
      </p:sp>
      <p:sp>
        <p:nvSpPr>
          <p:cNvPr id="30731" name="textruta 23"/>
          <p:cNvSpPr txBox="1">
            <a:spLocks noChangeArrowheads="1"/>
          </p:cNvSpPr>
          <p:nvPr/>
        </p:nvSpPr>
        <p:spPr bwMode="auto">
          <a:xfrm>
            <a:off x="8739188" y="3500438"/>
            <a:ext cx="1727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400" i="1" dirty="0" err="1"/>
              <a:t>Bureaucracy</a:t>
            </a:r>
            <a:r>
              <a:rPr lang="sv-SE" sz="1400" i="1" dirty="0"/>
              <a:t>, Stand-by, </a:t>
            </a:r>
            <a:r>
              <a:rPr lang="sv-SE" sz="1400" i="1" dirty="0" err="1"/>
              <a:t>extrinsic</a:t>
            </a:r>
            <a:r>
              <a:rPr lang="sv-SE" sz="1400" i="1" dirty="0"/>
              <a:t> motivation</a:t>
            </a:r>
          </a:p>
        </p:txBody>
      </p:sp>
      <p:sp>
        <p:nvSpPr>
          <p:cNvPr id="30732" name="textruta 24"/>
          <p:cNvSpPr txBox="1">
            <a:spLocks noChangeArrowheads="1"/>
          </p:cNvSpPr>
          <p:nvPr/>
        </p:nvSpPr>
        <p:spPr bwMode="auto">
          <a:xfrm>
            <a:off x="5381625" y="5643564"/>
            <a:ext cx="1727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400" i="1"/>
              <a:t>Children, no action</a:t>
            </a:r>
          </a:p>
        </p:txBody>
      </p:sp>
      <p:sp>
        <p:nvSpPr>
          <p:cNvPr id="30733" name="textruta 25"/>
          <p:cNvSpPr txBox="1">
            <a:spLocks noChangeArrowheads="1"/>
          </p:cNvSpPr>
          <p:nvPr/>
        </p:nvSpPr>
        <p:spPr bwMode="auto">
          <a:xfrm>
            <a:off x="1738313" y="3500439"/>
            <a:ext cx="2025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400" i="1"/>
              <a:t>Organization, no action</a:t>
            </a:r>
          </a:p>
        </p:txBody>
      </p:sp>
    </p:spTree>
    <p:extLst>
      <p:ext uri="{BB962C8B-B14F-4D97-AF65-F5344CB8AC3E}">
        <p14:creationId xmlns:p14="http://schemas.microsoft.com/office/powerpoint/2010/main" val="77556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tshållare för innehåll 2"/>
          <p:cNvSpPr>
            <a:spLocks noGrp="1"/>
          </p:cNvSpPr>
          <p:nvPr>
            <p:ph idx="1"/>
          </p:nvPr>
        </p:nvSpPr>
        <p:spPr>
          <a:xfrm>
            <a:off x="2255520" y="1604328"/>
            <a:ext cx="8010906" cy="3738562"/>
          </a:xfrm>
        </p:spPr>
        <p:txBody>
          <a:bodyPr/>
          <a:lstStyle/>
          <a:p>
            <a:pPr marL="0" indent="0">
              <a:buNone/>
            </a:pPr>
            <a:r>
              <a:rPr lang="sv-SE" altLang="sv-SE" sz="2800" dirty="0" smtClean="0"/>
              <a:t>Implementation                   </a:t>
            </a:r>
            <a:r>
              <a:rPr lang="sv-SE" altLang="sv-SE" sz="2800" dirty="0" err="1" smtClean="0"/>
              <a:t>Knowledge</a:t>
            </a:r>
            <a:r>
              <a:rPr lang="sv-SE" altLang="sv-SE" sz="2800" dirty="0" smtClean="0"/>
              <a:t> </a:t>
            </a:r>
            <a:r>
              <a:rPr lang="sv-SE" altLang="sv-SE" sz="2800" dirty="0" err="1" smtClean="0"/>
              <a:t>processes</a:t>
            </a:r>
            <a:r>
              <a:rPr lang="sv-SE" altLang="sv-SE" sz="2800" dirty="0" smtClean="0"/>
              <a:t>         </a:t>
            </a:r>
            <a:r>
              <a:rPr lang="sv-SE" altLang="sv-SE" sz="2800" dirty="0"/>
              <a:t>								</a:t>
            </a:r>
            <a:endParaRPr lang="sv-SE" altLang="sv-SE" sz="2800" dirty="0" smtClean="0"/>
          </a:p>
          <a:p>
            <a:pPr marL="0" indent="0" algn="ctr">
              <a:buNone/>
            </a:pPr>
            <a:r>
              <a:rPr lang="sv-SE" altLang="sv-SE" sz="2800" dirty="0"/>
              <a:t>	</a:t>
            </a:r>
            <a:r>
              <a:rPr lang="sv-SE" altLang="sv-SE" sz="2800" dirty="0" smtClean="0"/>
              <a:t>		   </a:t>
            </a:r>
          </a:p>
          <a:p>
            <a:pPr marL="0" indent="0">
              <a:buNone/>
            </a:pPr>
            <a:r>
              <a:rPr lang="sv-SE" altLang="sv-SE" sz="2800" dirty="0"/>
              <a:t> </a:t>
            </a:r>
            <a:r>
              <a:rPr lang="sv-SE" altLang="sv-SE" sz="2800" dirty="0" smtClean="0"/>
              <a:t>                           </a:t>
            </a:r>
            <a:r>
              <a:rPr lang="sv-SE" altLang="sv-SE" sz="2800" dirty="0" err="1" smtClean="0"/>
              <a:t>Practice</a:t>
            </a:r>
            <a:endParaRPr lang="sv-SE" altLang="sv-SE" sz="2800" dirty="0"/>
          </a:p>
          <a:p>
            <a:pPr marL="0" indent="0">
              <a:buNone/>
            </a:pPr>
            <a:r>
              <a:rPr lang="sv-SE" altLang="sv-SE" sz="2800" dirty="0"/>
              <a:t>        </a:t>
            </a:r>
          </a:p>
          <a:p>
            <a:pPr marL="0" indent="0">
              <a:buNone/>
            </a:pPr>
            <a:r>
              <a:rPr lang="sv-SE" altLang="sv-SE" sz="2800" dirty="0"/>
              <a:t>         </a:t>
            </a:r>
            <a:r>
              <a:rPr lang="sv-SE" altLang="sv-SE" sz="2800" dirty="0" smtClean="0"/>
              <a:t>       </a:t>
            </a:r>
          </a:p>
          <a:p>
            <a:pPr marL="0" indent="0">
              <a:buNone/>
            </a:pPr>
            <a:r>
              <a:rPr lang="sv-SE" altLang="sv-SE" sz="2800" dirty="0"/>
              <a:t>	 </a:t>
            </a:r>
            <a:r>
              <a:rPr lang="sv-SE" altLang="sv-SE" sz="2800" dirty="0" smtClean="0"/>
              <a:t>    Tools</a:t>
            </a:r>
            <a:r>
              <a:rPr lang="sv-SE" altLang="sv-SE" sz="2800" dirty="0"/>
              <a:t>			</a:t>
            </a:r>
            <a:r>
              <a:rPr lang="sv-SE" altLang="sv-SE" sz="2800" dirty="0" smtClean="0"/>
              <a:t> </a:t>
            </a:r>
            <a:r>
              <a:rPr lang="sv-SE" altLang="sv-SE" sz="2800" dirty="0" err="1" smtClean="0"/>
              <a:t>Methods</a:t>
            </a:r>
            <a:endParaRPr lang="sv-SE" altLang="sv-SE" sz="2800" dirty="0"/>
          </a:p>
        </p:txBody>
      </p:sp>
      <p:cxnSp>
        <p:nvCxnSpPr>
          <p:cNvPr id="5" name="Rak pil 4"/>
          <p:cNvCxnSpPr/>
          <p:nvPr/>
        </p:nvCxnSpPr>
        <p:spPr>
          <a:xfrm flipH="1">
            <a:off x="4286493" y="3699828"/>
            <a:ext cx="785497" cy="808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pil 5"/>
          <p:cNvCxnSpPr/>
          <p:nvPr/>
        </p:nvCxnSpPr>
        <p:spPr>
          <a:xfrm>
            <a:off x="6495951" y="3702226"/>
            <a:ext cx="812894" cy="8059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3"/>
          <p:cNvCxnSpPr/>
          <p:nvPr/>
        </p:nvCxnSpPr>
        <p:spPr>
          <a:xfrm>
            <a:off x="5000943" y="1928496"/>
            <a:ext cx="0" cy="936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6398514" y="1814196"/>
            <a:ext cx="0" cy="936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45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ruta 1"/>
          <p:cNvSpPr txBox="1">
            <a:spLocks noChangeArrowheads="1"/>
          </p:cNvSpPr>
          <p:nvPr/>
        </p:nvSpPr>
        <p:spPr bwMode="auto">
          <a:xfrm>
            <a:off x="450851" y="1707642"/>
            <a:ext cx="7675563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sv-SE" altLang="sv-SE" sz="2000" dirty="0"/>
          </a:p>
          <a:p>
            <a:pPr algn="ctr" eaLnBrk="1" hangingPunct="1">
              <a:defRPr/>
            </a:pPr>
            <a:r>
              <a:rPr lang="sv-SE" altLang="sv-SE" dirty="0">
                <a:latin typeface="+mn-lt"/>
              </a:rPr>
              <a:t>”Ja, då måste man ju känna till alltihop om man ska kunna föra ut den i verksamheten. … Nu tror ju jag, som jag har sagt, att vi gör mycket av det här för att vi är så barninriktade och är så medvetna om barns villkor och rättigheter. /…/ Jag tror ju att de flesta av oss kan det här i princip, men inte i grunden”.</a:t>
            </a:r>
            <a:r>
              <a:rPr lang="sv-SE" altLang="sv-SE" sz="2400" dirty="0">
                <a:latin typeface="+mn-lt"/>
              </a:rPr>
              <a:t> </a:t>
            </a:r>
            <a:r>
              <a:rPr lang="sv-SE" altLang="sv-SE" sz="1600" dirty="0">
                <a:latin typeface="+mn-lt"/>
              </a:rPr>
              <a:t>(Förvaltningschef)</a:t>
            </a:r>
            <a:endParaRPr lang="sv-SE" altLang="sv-SE" sz="2400" dirty="0">
              <a:latin typeface="+mn-lt"/>
            </a:endParaRPr>
          </a:p>
          <a:p>
            <a:pPr algn="ctr" eaLnBrk="1" hangingPunct="1">
              <a:defRPr/>
            </a:pPr>
            <a:endParaRPr lang="sv-SE" altLang="sv-SE" sz="20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Kunskap - </a:t>
            </a:r>
            <a:r>
              <a:rPr lang="sv-SE" altLang="sv-SE" dirty="0" err="1" smtClean="0"/>
              <a:t>knowledge</a:t>
            </a: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3" name="textruta 2"/>
          <p:cNvSpPr txBox="1"/>
          <p:nvPr/>
        </p:nvSpPr>
        <p:spPr>
          <a:xfrm>
            <a:off x="3785616" y="4343400"/>
            <a:ext cx="7900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“Well</a:t>
            </a:r>
            <a:r>
              <a:rPr lang="en-GB" dirty="0"/>
              <a:t>, then you have to know all about it if you are to implement it in your organization. However, I think, as I have said before, that we already do a lot of this because we aim at children and are so well aware of children´s conditions and rights. I think most of us know about this in principle, but not completely</a:t>
            </a:r>
            <a:r>
              <a:rPr lang="en-GB" dirty="0" smtClean="0"/>
              <a:t>”. </a:t>
            </a:r>
            <a:r>
              <a:rPr lang="en-GB" sz="1600" dirty="0" smtClean="0"/>
              <a:t>(Administration director)</a:t>
            </a:r>
            <a:endParaRPr lang="en-GB" sz="16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863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C:\Documents and Settings\Elizabeth Englundh\Lokala inställningar\Temporary Internet Files\Content.IE5\MPBJ3CMK\MC90023286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4" y="2697164"/>
            <a:ext cx="23399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9379" name="Picture 3" descr="C:\Documents and Settings\Elizabeth Englundh\Lokala inställningar\Temporary Internet Files\Content.IE5\MPBJ3CMK\MC90023286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989138"/>
            <a:ext cx="575786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ruta 5"/>
          <p:cNvSpPr txBox="1">
            <a:spLocks noChangeArrowheads="1"/>
          </p:cNvSpPr>
          <p:nvPr/>
        </p:nvSpPr>
        <p:spPr bwMode="auto">
          <a:xfrm>
            <a:off x="479425" y="1916050"/>
            <a:ext cx="712787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sv-SE" sz="3600" dirty="0">
              <a:latin typeface="+mj-lt"/>
            </a:endParaRPr>
          </a:p>
          <a:p>
            <a:pPr eaLnBrk="1" hangingPunct="1">
              <a:defRPr/>
            </a:pPr>
            <a:endParaRPr lang="sv-SE" dirty="0">
              <a:latin typeface="+mn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sv-SE" dirty="0">
                <a:latin typeface="+mj-lt"/>
              </a:rPr>
              <a:t> </a:t>
            </a:r>
            <a:r>
              <a:rPr lang="sv-SE" sz="2000" dirty="0" smtClean="0">
                <a:latin typeface="+mn-lt"/>
              </a:rPr>
              <a:t>Child </a:t>
            </a:r>
            <a:r>
              <a:rPr lang="sv-SE" sz="2000" dirty="0" err="1" smtClean="0">
                <a:latin typeface="+mn-lt"/>
              </a:rPr>
              <a:t>perspective</a:t>
            </a:r>
            <a:endParaRPr lang="sv-SE" sz="2000" dirty="0">
              <a:latin typeface="+mn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sv-SE" sz="2000" dirty="0">
              <a:latin typeface="+mn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sv-SE" sz="2000" dirty="0">
                <a:latin typeface="+mn-lt"/>
              </a:rPr>
              <a:t> </a:t>
            </a:r>
            <a:r>
              <a:rPr lang="sv-SE" sz="2000" dirty="0" err="1" smtClean="0">
                <a:latin typeface="+mn-lt"/>
              </a:rPr>
              <a:t>Children´s</a:t>
            </a:r>
            <a:r>
              <a:rPr lang="sv-SE" sz="2000" dirty="0" smtClean="0">
                <a:latin typeface="+mn-lt"/>
              </a:rPr>
              <a:t> </a:t>
            </a:r>
            <a:r>
              <a:rPr lang="sv-SE" sz="2000" dirty="0" err="1" smtClean="0">
                <a:latin typeface="+mn-lt"/>
              </a:rPr>
              <a:t>rights</a:t>
            </a:r>
            <a:endParaRPr lang="sv-SE" sz="2000" dirty="0">
              <a:latin typeface="+mn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sv-SE" sz="2000" dirty="0">
              <a:latin typeface="+mn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sv-SE" sz="2000" dirty="0">
                <a:latin typeface="+mn-lt"/>
              </a:rPr>
              <a:t> </a:t>
            </a:r>
            <a:r>
              <a:rPr lang="sv-SE" sz="2000" dirty="0" err="1" smtClean="0">
                <a:latin typeface="+mn-lt"/>
              </a:rPr>
              <a:t>Competences</a:t>
            </a:r>
            <a:endParaRPr lang="sv-SE" sz="2000" dirty="0">
              <a:latin typeface="+mn-lt"/>
            </a:endParaRPr>
          </a:p>
        </p:txBody>
      </p:sp>
      <p:sp>
        <p:nvSpPr>
          <p:cNvPr id="229381" name="textruta 1"/>
          <p:cNvSpPr txBox="1">
            <a:spLocks noChangeArrowheads="1"/>
          </p:cNvSpPr>
          <p:nvPr/>
        </p:nvSpPr>
        <p:spPr bwMode="auto">
          <a:xfrm>
            <a:off x="5735638" y="2332039"/>
            <a:ext cx="1871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>
                <a:latin typeface="Calibri" panose="020F0502020204030204" pitchFamily="34" charset="0"/>
              </a:rPr>
              <a:t>Barnsyn</a:t>
            </a:r>
          </a:p>
        </p:txBody>
      </p:sp>
      <p:sp>
        <p:nvSpPr>
          <p:cNvPr id="229382" name="textruta 2"/>
          <p:cNvSpPr txBox="1">
            <a:spLocks noChangeArrowheads="1"/>
          </p:cNvSpPr>
          <p:nvPr/>
        </p:nvSpPr>
        <p:spPr bwMode="auto">
          <a:xfrm rot="17904066">
            <a:off x="4697413" y="3973513"/>
            <a:ext cx="1439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sz="1600">
                <a:latin typeface="Calibri" panose="020F0502020204030204" pitchFamily="34" charset="0"/>
              </a:rPr>
              <a:t>Perspektiv</a:t>
            </a:r>
          </a:p>
        </p:txBody>
      </p:sp>
      <p:sp>
        <p:nvSpPr>
          <p:cNvPr id="229383" name="textruta 3"/>
          <p:cNvSpPr txBox="1">
            <a:spLocks noChangeArrowheads="1"/>
          </p:cNvSpPr>
          <p:nvPr/>
        </p:nvSpPr>
        <p:spPr bwMode="auto">
          <a:xfrm rot="16584568">
            <a:off x="5594350" y="3244850"/>
            <a:ext cx="1511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>
                <a:latin typeface="Calibri" panose="020F0502020204030204" pitchFamily="34" charset="0"/>
              </a:rPr>
              <a:t>Rätti</a:t>
            </a:r>
          </a:p>
        </p:txBody>
      </p:sp>
      <p:sp>
        <p:nvSpPr>
          <p:cNvPr id="229384" name="textruta 4"/>
          <p:cNvSpPr txBox="1">
            <a:spLocks noChangeArrowheads="1"/>
          </p:cNvSpPr>
          <p:nvPr/>
        </p:nvSpPr>
        <p:spPr bwMode="auto">
          <a:xfrm rot="14688240">
            <a:off x="6639034" y="3834091"/>
            <a:ext cx="12443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>
                <a:latin typeface="Calibri" panose="020F0502020204030204" pitchFamily="34" charset="0"/>
              </a:rPr>
              <a:t>Kompetens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Three legs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9795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888842" cy="1231392"/>
          </a:xfrm>
        </p:spPr>
        <p:txBody>
          <a:bodyPr/>
          <a:lstStyle/>
          <a:p>
            <a:r>
              <a:rPr lang="sv-SE" altLang="sv-SE" dirty="0" smtClean="0"/>
              <a:t>Definition </a:t>
            </a:r>
            <a:r>
              <a:rPr lang="sv-SE" altLang="sv-SE" dirty="0" err="1" smtClean="0"/>
              <a:t>of</a:t>
            </a:r>
            <a:r>
              <a:rPr lang="sv-SE" altLang="sv-SE" dirty="0" smtClean="0"/>
              <a:t> a Child </a:t>
            </a:r>
            <a:r>
              <a:rPr lang="sv-SE" altLang="sv-SE" dirty="0" err="1" smtClean="0"/>
              <a:t>rights</a:t>
            </a:r>
            <a:r>
              <a:rPr lang="sv-SE" altLang="sv-SE" dirty="0" smtClean="0"/>
              <a:t> approach</a:t>
            </a:r>
          </a:p>
        </p:txBody>
      </p:sp>
      <p:sp>
        <p:nvSpPr>
          <p:cNvPr id="240643" name="Platshållare för innehåll 2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0"/>
              </a:spcAft>
              <a:buNone/>
              <a:defRPr/>
            </a:pPr>
            <a:r>
              <a:rPr lang="en-US" dirty="0" smtClean="0"/>
              <a:t>That </a:t>
            </a:r>
            <a:r>
              <a:rPr lang="en-US" dirty="0">
                <a:solidFill>
                  <a:srgbClr val="FF0000"/>
                </a:solidFill>
              </a:rPr>
              <a:t>every child </a:t>
            </a:r>
            <a:r>
              <a:rPr lang="en-US" dirty="0"/>
              <a:t>is recognized, respected and protected as a rights holder and as a unique and valuable human being with an individual personality, distinct needs, interests and privacy.</a:t>
            </a:r>
            <a:endParaRPr lang="sv-SE" dirty="0"/>
          </a:p>
          <a:p>
            <a:pPr marL="0" indent="0" algn="ctr">
              <a:buNone/>
            </a:pPr>
            <a:r>
              <a:rPr lang="sv-SE" altLang="sv-SE" sz="1200" dirty="0" smtClean="0"/>
              <a:t>General </a:t>
            </a:r>
            <a:r>
              <a:rPr lang="sv-SE" altLang="sv-SE" sz="1200" dirty="0" err="1" smtClean="0"/>
              <a:t>comment</a:t>
            </a:r>
            <a:r>
              <a:rPr lang="sv-SE" altLang="sv-SE" sz="1200" dirty="0" smtClean="0"/>
              <a:t> 13</a:t>
            </a:r>
            <a:endParaRPr lang="sv-SE" altLang="sv-SE" sz="1200" dirty="0"/>
          </a:p>
        </p:txBody>
      </p:sp>
    </p:spTree>
    <p:extLst>
      <p:ext uri="{BB962C8B-B14F-4D97-AF65-F5344CB8AC3E}">
        <p14:creationId xmlns:p14="http://schemas.microsoft.com/office/powerpoint/2010/main" val="4258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 smtClean="0"/>
              <a:t>Barnrättsbaserat synsätt</a:t>
            </a:r>
          </a:p>
        </p:txBody>
      </p:sp>
      <p:sp>
        <p:nvSpPr>
          <p:cNvPr id="23142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altLang="sv-SE" dirty="0" smtClean="0"/>
              <a:t>Ett barnrättsbaserat synsätt kräver att </a:t>
            </a:r>
            <a:r>
              <a:rPr lang="sv-SE" altLang="sv-SE" dirty="0" smtClean="0">
                <a:solidFill>
                  <a:srgbClr val="FF0000"/>
                </a:solidFill>
              </a:rPr>
              <a:t>varje barn </a:t>
            </a:r>
            <a:r>
              <a:rPr lang="sv-SE" altLang="sv-SE" dirty="0" smtClean="0"/>
              <a:t>erkänns, respekteras och skyddas som rättighetsbärare med en individuell personlighet, egna behov och intressen samt personlig integritet.</a:t>
            </a:r>
          </a:p>
          <a:p>
            <a:pPr marL="0" indent="0" algn="ctr">
              <a:buNone/>
            </a:pPr>
            <a:r>
              <a:rPr lang="sv-SE" altLang="sv-SE" sz="1200" dirty="0"/>
              <a:t>(Barnrättighetsutredningen, sid 286)</a:t>
            </a:r>
          </a:p>
        </p:txBody>
      </p:sp>
    </p:spTree>
    <p:extLst>
      <p:ext uri="{BB962C8B-B14F-4D97-AF65-F5344CB8AC3E}">
        <p14:creationId xmlns:p14="http://schemas.microsoft.com/office/powerpoint/2010/main" val="377020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ruta 4"/>
          <p:cNvSpPr txBox="1">
            <a:spLocks noChangeArrowheads="1"/>
          </p:cNvSpPr>
          <p:nvPr/>
        </p:nvSpPr>
        <p:spPr bwMode="auto">
          <a:xfrm>
            <a:off x="861831" y="476251"/>
            <a:ext cx="5400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>
                <a:latin typeface="+mn-lt"/>
              </a:rPr>
              <a:t>Självständiga </a:t>
            </a:r>
            <a:r>
              <a:rPr lang="sv-SE" altLang="sv-SE" dirty="0" smtClean="0">
                <a:latin typeface="+mn-lt"/>
              </a:rPr>
              <a:t>barn, independent </a:t>
            </a:r>
            <a:r>
              <a:rPr lang="sv-SE" altLang="sv-SE" dirty="0" err="1" smtClean="0">
                <a:latin typeface="+mn-lt"/>
              </a:rPr>
              <a:t>children</a:t>
            </a:r>
            <a:endParaRPr lang="sv-SE" altLang="sv-SE" dirty="0">
              <a:latin typeface="+mn-lt"/>
            </a:endParaRPr>
          </a:p>
        </p:txBody>
      </p:sp>
      <p:sp>
        <p:nvSpPr>
          <p:cNvPr id="70661" name="textruta 7"/>
          <p:cNvSpPr txBox="1">
            <a:spLocks noChangeArrowheads="1"/>
          </p:cNvSpPr>
          <p:nvPr/>
        </p:nvSpPr>
        <p:spPr bwMode="auto">
          <a:xfrm>
            <a:off x="2575967" y="1754043"/>
            <a:ext cx="4751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>
                <a:latin typeface="+mn-lt"/>
              </a:rPr>
              <a:t>Kompetenta </a:t>
            </a:r>
            <a:r>
              <a:rPr lang="sv-SE" altLang="sv-SE" dirty="0" smtClean="0">
                <a:latin typeface="+mn-lt"/>
              </a:rPr>
              <a:t>barn, </a:t>
            </a:r>
            <a:r>
              <a:rPr lang="sv-SE" altLang="sv-SE" dirty="0" err="1" smtClean="0">
                <a:latin typeface="+mn-lt"/>
              </a:rPr>
              <a:t>children</a:t>
            </a:r>
            <a:r>
              <a:rPr lang="sv-SE" altLang="sv-SE" dirty="0" smtClean="0">
                <a:latin typeface="+mn-lt"/>
              </a:rPr>
              <a:t> </a:t>
            </a:r>
            <a:r>
              <a:rPr lang="sv-SE" altLang="sv-SE" dirty="0" err="1" smtClean="0">
                <a:latin typeface="+mn-lt"/>
              </a:rPr>
              <a:t>are</a:t>
            </a:r>
            <a:r>
              <a:rPr lang="sv-SE" altLang="sv-SE" dirty="0" smtClean="0">
                <a:latin typeface="+mn-lt"/>
              </a:rPr>
              <a:t> </a:t>
            </a:r>
            <a:r>
              <a:rPr lang="sv-SE" altLang="sv-SE" dirty="0" err="1" smtClean="0">
                <a:latin typeface="+mn-lt"/>
              </a:rPr>
              <a:t>competent</a:t>
            </a:r>
            <a:endParaRPr lang="sv-SE" altLang="sv-SE" dirty="0">
              <a:latin typeface="+mn-lt"/>
            </a:endParaRPr>
          </a:p>
        </p:txBody>
      </p:sp>
      <p:sp>
        <p:nvSpPr>
          <p:cNvPr id="70662" name="textruta 9"/>
          <p:cNvSpPr txBox="1">
            <a:spLocks noChangeArrowheads="1"/>
          </p:cNvSpPr>
          <p:nvPr/>
        </p:nvSpPr>
        <p:spPr bwMode="auto">
          <a:xfrm>
            <a:off x="3969838" y="3142493"/>
            <a:ext cx="671503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>
                <a:latin typeface="+mn-lt"/>
              </a:rPr>
              <a:t>Medborgare/invånare </a:t>
            </a:r>
            <a:r>
              <a:rPr lang="sv-SE" altLang="sv-SE" dirty="0" smtClean="0">
                <a:latin typeface="+mn-lt"/>
              </a:rPr>
              <a:t>– kund, </a:t>
            </a:r>
            <a:r>
              <a:rPr lang="sv-SE" altLang="sv-SE" dirty="0" err="1" smtClean="0">
                <a:latin typeface="+mn-lt"/>
              </a:rPr>
              <a:t>children</a:t>
            </a:r>
            <a:r>
              <a:rPr lang="sv-SE" altLang="sv-SE" dirty="0" smtClean="0">
                <a:latin typeface="+mn-lt"/>
              </a:rPr>
              <a:t> as </a:t>
            </a:r>
            <a:r>
              <a:rPr lang="sv-SE" altLang="sv-SE" dirty="0" err="1" smtClean="0">
                <a:latin typeface="+mn-lt"/>
              </a:rPr>
              <a:t>citizens</a:t>
            </a:r>
            <a:r>
              <a:rPr lang="sv-SE" altLang="sv-SE" dirty="0" smtClean="0">
                <a:latin typeface="+mn-lt"/>
              </a:rPr>
              <a:t> or </a:t>
            </a:r>
            <a:r>
              <a:rPr lang="sv-SE" altLang="sv-SE" dirty="0" err="1" smtClean="0">
                <a:latin typeface="+mn-lt"/>
              </a:rPr>
              <a:t>customers</a:t>
            </a:r>
            <a:endParaRPr lang="sv-SE" altLang="sv-SE" dirty="0">
              <a:latin typeface="+mn-lt"/>
            </a:endParaRPr>
          </a:p>
        </p:txBody>
      </p:sp>
      <p:sp>
        <p:nvSpPr>
          <p:cNvPr id="70663" name="textruta 10"/>
          <p:cNvSpPr txBox="1">
            <a:spLocks noChangeArrowheads="1"/>
          </p:cNvSpPr>
          <p:nvPr/>
        </p:nvSpPr>
        <p:spPr bwMode="auto">
          <a:xfrm>
            <a:off x="3376861" y="2454130"/>
            <a:ext cx="42719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 err="1">
                <a:latin typeface="+mn-lt"/>
              </a:rPr>
              <a:t>Resilienta</a:t>
            </a:r>
            <a:r>
              <a:rPr lang="sv-SE" altLang="sv-SE" dirty="0">
                <a:latin typeface="+mn-lt"/>
              </a:rPr>
              <a:t> </a:t>
            </a:r>
            <a:r>
              <a:rPr lang="sv-SE" altLang="sv-SE" dirty="0" smtClean="0">
                <a:latin typeface="+mn-lt"/>
              </a:rPr>
              <a:t>barn, </a:t>
            </a:r>
            <a:r>
              <a:rPr lang="sv-SE" altLang="sv-SE" dirty="0" err="1" smtClean="0">
                <a:latin typeface="+mn-lt"/>
              </a:rPr>
              <a:t>resilient</a:t>
            </a:r>
            <a:r>
              <a:rPr lang="sv-SE" altLang="sv-SE" dirty="0" smtClean="0">
                <a:latin typeface="+mn-lt"/>
              </a:rPr>
              <a:t> </a:t>
            </a:r>
            <a:r>
              <a:rPr lang="sv-SE" altLang="sv-SE" dirty="0" err="1" smtClean="0">
                <a:latin typeface="+mn-lt"/>
              </a:rPr>
              <a:t>children</a:t>
            </a:r>
            <a:endParaRPr lang="sv-SE" altLang="sv-SE" dirty="0">
              <a:latin typeface="+mn-lt"/>
            </a:endParaRPr>
          </a:p>
        </p:txBody>
      </p:sp>
      <p:sp>
        <p:nvSpPr>
          <p:cNvPr id="70664" name="textruta 12"/>
          <p:cNvSpPr txBox="1">
            <a:spLocks noChangeArrowheads="1"/>
          </p:cNvSpPr>
          <p:nvPr/>
        </p:nvSpPr>
        <p:spPr bwMode="auto">
          <a:xfrm>
            <a:off x="1590993" y="1176339"/>
            <a:ext cx="466752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>
                <a:latin typeface="+mn-lt"/>
              </a:rPr>
              <a:t>Barnets </a:t>
            </a:r>
            <a:r>
              <a:rPr lang="sv-SE" altLang="sv-SE" dirty="0" smtClean="0">
                <a:latin typeface="+mn-lt"/>
              </a:rPr>
              <a:t>rättigheter, </a:t>
            </a:r>
            <a:r>
              <a:rPr lang="sv-SE" altLang="sv-SE" dirty="0" err="1" smtClean="0">
                <a:latin typeface="+mn-lt"/>
              </a:rPr>
              <a:t>children´s</a:t>
            </a:r>
            <a:r>
              <a:rPr lang="sv-SE" altLang="sv-SE" dirty="0" smtClean="0">
                <a:latin typeface="+mn-lt"/>
              </a:rPr>
              <a:t> </a:t>
            </a:r>
            <a:r>
              <a:rPr lang="sv-SE" altLang="sv-SE" dirty="0" err="1" smtClean="0">
                <a:latin typeface="+mn-lt"/>
              </a:rPr>
              <a:t>rights</a:t>
            </a:r>
            <a:r>
              <a:rPr lang="sv-SE" altLang="sv-SE" dirty="0" smtClean="0">
                <a:latin typeface="+mn-lt"/>
              </a:rPr>
              <a:t> </a:t>
            </a:r>
            <a:endParaRPr lang="sv-SE" altLang="sv-SE" dirty="0">
              <a:latin typeface="+mn-lt"/>
            </a:endParaRPr>
          </a:p>
        </p:txBody>
      </p:sp>
      <p:sp>
        <p:nvSpPr>
          <p:cNvPr id="70665" name="Rektangel 19"/>
          <p:cNvSpPr>
            <a:spLocks noChangeArrowheads="1"/>
          </p:cNvSpPr>
          <p:nvPr/>
        </p:nvSpPr>
        <p:spPr bwMode="auto">
          <a:xfrm>
            <a:off x="7674042" y="5460999"/>
            <a:ext cx="1366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 err="1">
                <a:latin typeface="+mn-lt"/>
              </a:rPr>
              <a:t>Time</a:t>
            </a:r>
            <a:r>
              <a:rPr lang="sv-SE" altLang="sv-SE" dirty="0">
                <a:latin typeface="+mn-lt"/>
              </a:rPr>
              <a:t> – </a:t>
            </a:r>
            <a:r>
              <a:rPr lang="sv-SE" altLang="sv-SE" dirty="0" err="1">
                <a:latin typeface="+mn-lt"/>
              </a:rPr>
              <a:t>out</a:t>
            </a:r>
            <a:r>
              <a:rPr lang="sv-SE" altLang="sv-SE" dirty="0">
                <a:latin typeface="+mn-lt"/>
              </a:rPr>
              <a:t> </a:t>
            </a:r>
          </a:p>
        </p:txBody>
      </p:sp>
      <p:sp>
        <p:nvSpPr>
          <p:cNvPr id="70666" name="textruta 21"/>
          <p:cNvSpPr txBox="1">
            <a:spLocks noChangeArrowheads="1"/>
          </p:cNvSpPr>
          <p:nvPr/>
        </p:nvSpPr>
        <p:spPr bwMode="auto">
          <a:xfrm>
            <a:off x="6915240" y="4889627"/>
            <a:ext cx="3384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 smtClean="0">
                <a:latin typeface="+mn-lt"/>
              </a:rPr>
              <a:t>Disciplinering, </a:t>
            </a:r>
            <a:r>
              <a:rPr lang="sv-SE" altLang="sv-SE" dirty="0" err="1" smtClean="0">
                <a:latin typeface="+mn-lt"/>
              </a:rPr>
              <a:t>disciplining</a:t>
            </a:r>
            <a:endParaRPr lang="sv-SE" altLang="sv-SE" dirty="0">
              <a:latin typeface="+mn-lt"/>
            </a:endParaRPr>
          </a:p>
        </p:txBody>
      </p:sp>
      <p:sp>
        <p:nvSpPr>
          <p:cNvPr id="70667" name="textruta 1"/>
          <p:cNvSpPr txBox="1">
            <a:spLocks noChangeArrowheads="1"/>
          </p:cNvSpPr>
          <p:nvPr/>
        </p:nvSpPr>
        <p:spPr bwMode="auto">
          <a:xfrm flipH="1">
            <a:off x="5119189" y="3688638"/>
            <a:ext cx="40781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 smtClean="0">
                <a:latin typeface="+mn-lt"/>
              </a:rPr>
              <a:t>Diagnosticering, </a:t>
            </a:r>
            <a:r>
              <a:rPr lang="sv-SE" altLang="sv-SE" dirty="0" err="1" smtClean="0">
                <a:latin typeface="+mn-lt"/>
              </a:rPr>
              <a:t>diagnosis</a:t>
            </a:r>
            <a:endParaRPr lang="sv-SE" altLang="sv-SE" dirty="0">
              <a:latin typeface="+mn-lt"/>
            </a:endParaRPr>
          </a:p>
        </p:txBody>
      </p:sp>
      <p:sp>
        <p:nvSpPr>
          <p:cNvPr id="70668" name="textruta 1"/>
          <p:cNvSpPr txBox="1">
            <a:spLocks noChangeArrowheads="1"/>
          </p:cNvSpPr>
          <p:nvPr/>
        </p:nvSpPr>
        <p:spPr bwMode="auto">
          <a:xfrm>
            <a:off x="5914571" y="4319842"/>
            <a:ext cx="538588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 dirty="0">
                <a:latin typeface="+mn-lt"/>
              </a:rPr>
              <a:t>Ansvar för sitt eget </a:t>
            </a:r>
            <a:r>
              <a:rPr lang="sv-SE" altLang="sv-SE" dirty="0" smtClean="0">
                <a:latin typeface="+mn-lt"/>
              </a:rPr>
              <a:t>lärande, </a:t>
            </a:r>
            <a:r>
              <a:rPr lang="sv-SE" altLang="sv-SE" dirty="0" err="1" smtClean="0">
                <a:latin typeface="+mn-lt"/>
              </a:rPr>
              <a:t>responsibility</a:t>
            </a:r>
            <a:endParaRPr lang="sv-SE" altLang="sv-S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191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Children </a:t>
            </a:r>
            <a:r>
              <a:rPr lang="sv-SE" altLang="sv-SE" dirty="0" err="1" smtClean="0"/>
              <a:t>are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primarily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children</a:t>
            </a:r>
            <a:r>
              <a:rPr lang="sv-SE" altLang="sv-SE" dirty="0" smtClean="0"/>
              <a:t>?</a:t>
            </a:r>
          </a:p>
        </p:txBody>
      </p:sp>
      <p:sp>
        <p:nvSpPr>
          <p:cNvPr id="34819" name="Platshållare för innehåll 2"/>
          <p:cNvSpPr>
            <a:spLocks noGrp="1"/>
          </p:cNvSpPr>
          <p:nvPr>
            <p:ph sz="half" idx="1"/>
          </p:nvPr>
        </p:nvSpPr>
        <p:spPr>
          <a:xfrm>
            <a:off x="2024063" y="2495550"/>
            <a:ext cx="3536950" cy="3740150"/>
          </a:xfrm>
        </p:spPr>
        <p:txBody>
          <a:bodyPr/>
          <a:lstStyle/>
          <a:p>
            <a:pPr marL="194072">
              <a:buFont typeface="Arial" panose="020B0604020202020204" pitchFamily="34" charset="0"/>
              <a:buChar char="•"/>
              <a:defRPr/>
            </a:pPr>
            <a:r>
              <a:rPr lang="sv-SE" altLang="sv-SE" dirty="0" err="1" smtClean="0"/>
              <a:t>Unaccompanied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children</a:t>
            </a: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r>
              <a:rPr lang="sv-SE" altLang="sv-SE" dirty="0" err="1" smtClean="0"/>
              <a:t>Vulnerabe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children</a:t>
            </a: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r>
              <a:rPr lang="sv-SE" altLang="sv-SE" dirty="0" err="1" smtClean="0"/>
              <a:t>Disabled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children</a:t>
            </a: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r>
              <a:rPr lang="sv-SE" altLang="sv-SE" dirty="0" smtClean="0"/>
              <a:t>Swedish </a:t>
            </a:r>
            <a:r>
              <a:rPr lang="sv-SE" altLang="sv-SE" dirty="0" err="1" smtClean="0"/>
              <a:t>children</a:t>
            </a: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endParaRPr lang="sv-SE" altLang="sv-SE" dirty="0" smtClean="0"/>
          </a:p>
          <a:p>
            <a:pPr marL="0" indent="0">
              <a:buNone/>
              <a:defRPr/>
            </a:pP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endParaRPr lang="sv-SE" altLang="sv-SE" dirty="0" smtClean="0"/>
          </a:p>
          <a:p>
            <a:pPr marL="194072">
              <a:buFont typeface="Arial" panose="020B0604020202020204" pitchFamily="34" charset="0"/>
              <a:buChar char="•"/>
              <a:defRPr/>
            </a:pPr>
            <a:endParaRPr lang="sv-SE" altLang="sv-SE" dirty="0" smtClean="0"/>
          </a:p>
        </p:txBody>
      </p:sp>
      <p:sp>
        <p:nvSpPr>
          <p:cNvPr id="242692" name="Platshållare för innehåll 1"/>
          <p:cNvSpPr>
            <a:spLocks noGrp="1"/>
          </p:cNvSpPr>
          <p:nvPr>
            <p:ph sz="half" idx="2"/>
          </p:nvPr>
        </p:nvSpPr>
        <p:spPr bwMode="auto">
          <a:xfrm>
            <a:off x="5688012" y="2495550"/>
            <a:ext cx="4205495" cy="374015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altLang="sv-SE" dirty="0" smtClean="0"/>
              <a:t>Children </a:t>
            </a:r>
            <a:r>
              <a:rPr lang="sv-SE" altLang="sv-SE" dirty="0" err="1" smtClean="0"/>
              <a:t>seeking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asylum</a:t>
            </a:r>
            <a:endParaRPr lang="sv-SE" altLang="sv-S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dirty="0" smtClean="0"/>
              <a:t>Children </a:t>
            </a:r>
            <a:r>
              <a:rPr lang="sv-SE" altLang="sv-SE" dirty="0" err="1" smtClean="0"/>
              <a:t>living</a:t>
            </a:r>
            <a:r>
              <a:rPr lang="sv-SE" altLang="sv-SE" dirty="0" smtClean="0"/>
              <a:t> i </a:t>
            </a:r>
            <a:r>
              <a:rPr lang="sv-SE" altLang="sv-SE" dirty="0" err="1" smtClean="0"/>
              <a:t>vulnerable</a:t>
            </a:r>
            <a:r>
              <a:rPr lang="sv-SE" altLang="sv-SE" dirty="0" smtClean="0"/>
              <a:t> situations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dirty="0" smtClean="0"/>
              <a:t>Children </a:t>
            </a:r>
            <a:r>
              <a:rPr lang="sv-SE" altLang="sv-SE" dirty="0" err="1" smtClean="0"/>
              <a:t>with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disabilities</a:t>
            </a:r>
            <a:endParaRPr lang="sv-SE" altLang="sv-SE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dirty="0" smtClean="0"/>
              <a:t>Children in Sweden</a:t>
            </a:r>
          </a:p>
          <a:p>
            <a:pPr>
              <a:buFont typeface="Arial" panose="020B0604020202020204" pitchFamily="34" charset="0"/>
              <a:buChar char="•"/>
            </a:pPr>
            <a:endParaRPr lang="sv-SE" altLang="sv-SE" dirty="0" smtClean="0"/>
          </a:p>
          <a:p>
            <a:pPr>
              <a:buFont typeface="Arial" panose="020B0604020202020204" pitchFamily="34" charset="0"/>
              <a:buChar char="•"/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288650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880354" y="744955"/>
            <a:ext cx="8387907" cy="64633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/>
              <a:t>When I say </a:t>
            </a:r>
            <a:r>
              <a:rPr lang="en-US" sz="3600" dirty="0" smtClean="0"/>
              <a:t>child </a:t>
            </a:r>
            <a:r>
              <a:rPr lang="en-US" sz="3600" dirty="0"/>
              <a:t>perspective, I </a:t>
            </a:r>
            <a:r>
              <a:rPr lang="en-US" sz="3600" dirty="0" smtClean="0"/>
              <a:t>mean … </a:t>
            </a:r>
            <a:endParaRPr lang="sv-SE" sz="3600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5" y="4015489"/>
            <a:ext cx="3649406" cy="2562694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520" y="3592541"/>
            <a:ext cx="3300662" cy="219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kbent triangel 1"/>
          <p:cNvSpPr/>
          <p:nvPr/>
        </p:nvSpPr>
        <p:spPr>
          <a:xfrm>
            <a:off x="4310064" y="1643063"/>
            <a:ext cx="3500437" cy="335756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36547" name="textruta 2"/>
          <p:cNvSpPr txBox="1">
            <a:spLocks noChangeArrowheads="1"/>
          </p:cNvSpPr>
          <p:nvPr/>
        </p:nvSpPr>
        <p:spPr bwMode="auto">
          <a:xfrm>
            <a:off x="5810251" y="3643314"/>
            <a:ext cx="620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/>
              <a:t>   O </a:t>
            </a:r>
          </a:p>
        </p:txBody>
      </p:sp>
      <p:sp>
        <p:nvSpPr>
          <p:cNvPr id="74756" name="textruta 3"/>
          <p:cNvSpPr txBox="1">
            <a:spLocks noChangeArrowheads="1"/>
          </p:cNvSpPr>
          <p:nvPr/>
        </p:nvSpPr>
        <p:spPr bwMode="auto">
          <a:xfrm>
            <a:off x="5810250" y="1071564"/>
            <a:ext cx="338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  <a:defRPr/>
            </a:pPr>
            <a:r>
              <a:rPr lang="sv-SE" altLang="sv-SE">
                <a:latin typeface="+mn-lt"/>
              </a:rPr>
              <a:t>S</a:t>
            </a:r>
          </a:p>
        </p:txBody>
      </p:sp>
      <p:sp>
        <p:nvSpPr>
          <p:cNvPr id="236549" name="textruta 4"/>
          <p:cNvSpPr txBox="1">
            <a:spLocks noChangeArrowheads="1"/>
          </p:cNvSpPr>
          <p:nvPr/>
        </p:nvSpPr>
        <p:spPr bwMode="auto">
          <a:xfrm>
            <a:off x="3381375" y="542925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/>
              <a:t>S</a:t>
            </a:r>
          </a:p>
        </p:txBody>
      </p:sp>
      <p:sp>
        <p:nvSpPr>
          <p:cNvPr id="236550" name="textruta 5"/>
          <p:cNvSpPr txBox="1">
            <a:spLocks noChangeArrowheads="1"/>
          </p:cNvSpPr>
          <p:nvPr/>
        </p:nvSpPr>
        <p:spPr bwMode="auto">
          <a:xfrm>
            <a:off x="7953375" y="514350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/>
              <a:t>S</a:t>
            </a:r>
          </a:p>
        </p:txBody>
      </p:sp>
      <p:cxnSp>
        <p:nvCxnSpPr>
          <p:cNvPr id="8" name="Rak pil 7"/>
          <p:cNvCxnSpPr/>
          <p:nvPr/>
        </p:nvCxnSpPr>
        <p:spPr>
          <a:xfrm rot="16200000" flipH="1">
            <a:off x="5025231" y="2429669"/>
            <a:ext cx="2071688" cy="69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pil 9"/>
          <p:cNvCxnSpPr/>
          <p:nvPr/>
        </p:nvCxnSpPr>
        <p:spPr>
          <a:xfrm flipV="1">
            <a:off x="3648075" y="4000501"/>
            <a:ext cx="2090738" cy="14446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 11"/>
          <p:cNvCxnSpPr>
            <a:stCxn id="236550" idx="1"/>
          </p:cNvCxnSpPr>
          <p:nvPr/>
        </p:nvCxnSpPr>
        <p:spPr>
          <a:xfrm flipH="1" flipV="1">
            <a:off x="6310313" y="4000500"/>
            <a:ext cx="1643062" cy="13271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89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kbent triangel 1"/>
          <p:cNvSpPr/>
          <p:nvPr/>
        </p:nvSpPr>
        <p:spPr>
          <a:xfrm>
            <a:off x="4310064" y="1643063"/>
            <a:ext cx="3500437" cy="335756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47811" name="textruta 2"/>
          <p:cNvSpPr txBox="1">
            <a:spLocks noChangeArrowheads="1"/>
          </p:cNvSpPr>
          <p:nvPr/>
        </p:nvSpPr>
        <p:spPr bwMode="auto">
          <a:xfrm>
            <a:off x="5452269" y="3631168"/>
            <a:ext cx="1214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The Child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sp>
        <p:nvSpPr>
          <p:cNvPr id="247812" name="textruta 3"/>
          <p:cNvSpPr txBox="1">
            <a:spLocks noChangeArrowheads="1"/>
          </p:cNvSpPr>
          <p:nvPr/>
        </p:nvSpPr>
        <p:spPr bwMode="auto">
          <a:xfrm>
            <a:off x="5265738" y="968376"/>
            <a:ext cx="18712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endParaRPr lang="sv-SE" altLang="sv-SE" dirty="0">
              <a:latin typeface="Calibri" panose="020F0502020204030204" pitchFamily="34" charset="0"/>
            </a:endParaRPr>
          </a:p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err="1" smtClean="0">
                <a:latin typeface="Calibri" panose="020F0502020204030204" pitchFamily="34" charset="0"/>
              </a:rPr>
              <a:t>Preschool</a:t>
            </a:r>
            <a:r>
              <a:rPr lang="sv-SE" altLang="sv-SE" dirty="0" smtClean="0">
                <a:latin typeface="Calibri" panose="020F0502020204030204" pitchFamily="34" charset="0"/>
              </a:rPr>
              <a:t>, </a:t>
            </a:r>
            <a:r>
              <a:rPr lang="sv-SE" altLang="sv-SE" dirty="0" err="1" smtClean="0">
                <a:latin typeface="Calibri" panose="020F0502020204030204" pitchFamily="34" charset="0"/>
              </a:rPr>
              <a:t>school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sp>
        <p:nvSpPr>
          <p:cNvPr id="247813" name="textruta 5"/>
          <p:cNvSpPr txBox="1">
            <a:spLocks noChangeArrowheads="1"/>
          </p:cNvSpPr>
          <p:nvPr/>
        </p:nvSpPr>
        <p:spPr bwMode="auto">
          <a:xfrm>
            <a:off x="7967664" y="5360988"/>
            <a:ext cx="1258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Health </a:t>
            </a:r>
            <a:r>
              <a:rPr lang="sv-SE" altLang="sv-SE" dirty="0" err="1" smtClean="0">
                <a:latin typeface="Calibri" panose="020F0502020204030204" pitchFamily="34" charset="0"/>
              </a:rPr>
              <a:t>care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cxnSp>
        <p:nvCxnSpPr>
          <p:cNvPr id="8" name="Rak pil 7"/>
          <p:cNvCxnSpPr/>
          <p:nvPr/>
        </p:nvCxnSpPr>
        <p:spPr>
          <a:xfrm>
            <a:off x="6059488" y="1500189"/>
            <a:ext cx="0" cy="20018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pil 9"/>
          <p:cNvCxnSpPr/>
          <p:nvPr/>
        </p:nvCxnSpPr>
        <p:spPr>
          <a:xfrm flipV="1">
            <a:off x="3648075" y="4000501"/>
            <a:ext cx="2090738" cy="14446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 11"/>
          <p:cNvCxnSpPr/>
          <p:nvPr/>
        </p:nvCxnSpPr>
        <p:spPr>
          <a:xfrm flipH="1" flipV="1">
            <a:off x="6486525" y="4000500"/>
            <a:ext cx="1841500" cy="13604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817" name="textruta 2"/>
          <p:cNvSpPr txBox="1">
            <a:spLocks noChangeArrowheads="1"/>
          </p:cNvSpPr>
          <p:nvPr/>
        </p:nvSpPr>
        <p:spPr bwMode="auto">
          <a:xfrm>
            <a:off x="2855913" y="5300663"/>
            <a:ext cx="1655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endParaRPr lang="sv-SE" altLang="sv-SE">
              <a:latin typeface="Calibri" panose="020F0502020204030204" pitchFamily="34" charset="0"/>
            </a:endParaRPr>
          </a:p>
        </p:txBody>
      </p:sp>
      <p:sp>
        <p:nvSpPr>
          <p:cNvPr id="247818" name="textruta 3"/>
          <p:cNvSpPr txBox="1">
            <a:spLocks noChangeArrowheads="1"/>
          </p:cNvSpPr>
          <p:nvPr/>
        </p:nvSpPr>
        <p:spPr bwMode="auto">
          <a:xfrm>
            <a:off x="3036888" y="5462589"/>
            <a:ext cx="1657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Social services</a:t>
            </a:r>
            <a:endParaRPr lang="sv-SE" altLang="sv-S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1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595813" y="2143126"/>
            <a:ext cx="2500312" cy="19288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249859" name="textruta 2"/>
          <p:cNvSpPr txBox="1">
            <a:spLocks noChangeArrowheads="1"/>
          </p:cNvSpPr>
          <p:nvPr/>
        </p:nvSpPr>
        <p:spPr bwMode="auto">
          <a:xfrm>
            <a:off x="5390356" y="2705200"/>
            <a:ext cx="11604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The Child</a:t>
            </a:r>
          </a:p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>
                <a:latin typeface="Calibri" panose="020F0502020204030204" pitchFamily="34" charset="0"/>
              </a:rPr>
              <a:t>a</a:t>
            </a:r>
            <a:r>
              <a:rPr lang="sv-SE" altLang="sv-SE" dirty="0" smtClean="0">
                <a:latin typeface="Calibri" panose="020F0502020204030204" pitchFamily="34" charset="0"/>
              </a:rPr>
              <a:t>nd the </a:t>
            </a:r>
            <a:r>
              <a:rPr lang="sv-SE" altLang="sv-SE" dirty="0" err="1" smtClean="0">
                <a:latin typeface="Calibri" panose="020F0502020204030204" pitchFamily="34" charset="0"/>
              </a:rPr>
              <a:t>question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sp>
        <p:nvSpPr>
          <p:cNvPr id="249860" name="textruta 3"/>
          <p:cNvSpPr txBox="1">
            <a:spLocks noChangeArrowheads="1"/>
          </p:cNvSpPr>
          <p:nvPr/>
        </p:nvSpPr>
        <p:spPr bwMode="auto">
          <a:xfrm>
            <a:off x="5090153" y="1149294"/>
            <a:ext cx="11017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err="1" smtClean="0">
                <a:latin typeface="Calibri" panose="020F0502020204030204" pitchFamily="34" charset="0"/>
              </a:rPr>
              <a:t>Preschool</a:t>
            </a:r>
            <a:endParaRPr lang="sv-SE" altLang="sv-SE" dirty="0" smtClean="0">
              <a:latin typeface="Calibri" panose="020F0502020204030204" pitchFamily="34" charset="0"/>
            </a:endParaRPr>
          </a:p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err="1" smtClean="0">
                <a:latin typeface="Calibri" panose="020F0502020204030204" pitchFamily="34" charset="0"/>
              </a:rPr>
              <a:t>School</a:t>
            </a:r>
            <a:endParaRPr lang="sv-SE" altLang="sv-SE" dirty="0">
              <a:latin typeface="Calibri" panose="020F0502020204030204" pitchFamily="34" charset="0"/>
            </a:endParaRPr>
          </a:p>
          <a:p>
            <a:pPr eaLnBrk="1" hangingPunct="1">
              <a:spcAft>
                <a:spcPct val="0"/>
              </a:spcAft>
              <a:buFontTx/>
              <a:buNone/>
            </a:pPr>
            <a:endParaRPr lang="sv-SE" altLang="sv-SE" dirty="0">
              <a:latin typeface="Calibri" panose="020F0502020204030204" pitchFamily="34" charset="0"/>
            </a:endParaRPr>
          </a:p>
        </p:txBody>
      </p:sp>
      <p:sp>
        <p:nvSpPr>
          <p:cNvPr id="249861" name="textruta 4"/>
          <p:cNvSpPr txBox="1">
            <a:spLocks noChangeArrowheads="1"/>
          </p:cNvSpPr>
          <p:nvPr/>
        </p:nvSpPr>
        <p:spPr bwMode="auto">
          <a:xfrm>
            <a:off x="7524751" y="2928939"/>
            <a:ext cx="1857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The Child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sp>
        <p:nvSpPr>
          <p:cNvPr id="249862" name="textruta 5"/>
          <p:cNvSpPr txBox="1">
            <a:spLocks noChangeArrowheads="1"/>
          </p:cNvSpPr>
          <p:nvPr/>
        </p:nvSpPr>
        <p:spPr bwMode="auto">
          <a:xfrm>
            <a:off x="5233046" y="4448871"/>
            <a:ext cx="2806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Health </a:t>
            </a:r>
            <a:r>
              <a:rPr lang="sv-SE" altLang="sv-SE" dirty="0" err="1" smtClean="0">
                <a:latin typeface="Calibri" panose="020F0502020204030204" pitchFamily="34" charset="0"/>
              </a:rPr>
              <a:t>care</a:t>
            </a:r>
            <a:r>
              <a:rPr lang="sv-SE" altLang="sv-SE" dirty="0" smtClean="0">
                <a:latin typeface="Calibri" panose="020F0502020204030204" pitchFamily="34" charset="0"/>
              </a:rPr>
              <a:t> 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sp>
        <p:nvSpPr>
          <p:cNvPr id="249863" name="textruta 6"/>
          <p:cNvSpPr txBox="1">
            <a:spLocks noChangeArrowheads="1"/>
          </p:cNvSpPr>
          <p:nvPr/>
        </p:nvSpPr>
        <p:spPr bwMode="auto">
          <a:xfrm>
            <a:off x="2486025" y="2922588"/>
            <a:ext cx="1887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dirty="0" smtClean="0">
                <a:latin typeface="Calibri" panose="020F0502020204030204" pitchFamily="34" charset="0"/>
              </a:rPr>
              <a:t>Social services</a:t>
            </a:r>
            <a:endParaRPr lang="sv-SE" altLang="sv-SE" dirty="0">
              <a:latin typeface="Calibri" panose="020F0502020204030204" pitchFamily="34" charset="0"/>
            </a:endParaRPr>
          </a:p>
        </p:txBody>
      </p:sp>
      <p:cxnSp>
        <p:nvCxnSpPr>
          <p:cNvPr id="9" name="Rak pil 8"/>
          <p:cNvCxnSpPr/>
          <p:nvPr/>
        </p:nvCxnSpPr>
        <p:spPr>
          <a:xfrm>
            <a:off x="4151313" y="3127376"/>
            <a:ext cx="1141412" cy="4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pil 10"/>
          <p:cNvCxnSpPr/>
          <p:nvPr/>
        </p:nvCxnSpPr>
        <p:spPr>
          <a:xfrm>
            <a:off x="5990746" y="1753692"/>
            <a:ext cx="0" cy="839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 12"/>
          <p:cNvCxnSpPr>
            <a:endCxn id="249859" idx="3"/>
          </p:cNvCxnSpPr>
          <p:nvPr/>
        </p:nvCxnSpPr>
        <p:spPr>
          <a:xfrm flipH="1">
            <a:off x="6550819" y="3166865"/>
            <a:ext cx="98980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pil 14"/>
          <p:cNvCxnSpPr/>
          <p:nvPr/>
        </p:nvCxnSpPr>
        <p:spPr>
          <a:xfrm flipV="1">
            <a:off x="5990746" y="3628530"/>
            <a:ext cx="0" cy="86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5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4000" dirty="0" err="1" smtClean="0"/>
              <a:t>Perspective</a:t>
            </a:r>
            <a:endParaRPr lang="sv-SE" altLang="sv-SE" sz="3600" dirty="0"/>
          </a:p>
        </p:txBody>
      </p:sp>
      <p:sp>
        <p:nvSpPr>
          <p:cNvPr id="251908" name="Platshållare för innehåll 2"/>
          <p:cNvSpPr>
            <a:spLocks noGrp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Arial" panose="020B0604020202020204" pitchFamily="34" charset="0"/>
              <a:buNone/>
            </a:pPr>
            <a:endParaRPr lang="sv-SE" altLang="sv-SE" dirty="0"/>
          </a:p>
          <a:p>
            <a:pPr>
              <a:buFont typeface="Arial" panose="020B0604020202020204" pitchFamily="34" charset="0"/>
              <a:buNone/>
            </a:pPr>
            <a:r>
              <a:rPr lang="sv-SE" altLang="sv-SE" dirty="0" err="1" smtClean="0"/>
              <a:t>Adult´s</a:t>
            </a:r>
            <a:r>
              <a:rPr lang="sv-SE" altLang="sv-SE" dirty="0" smtClean="0"/>
              <a:t> </a:t>
            </a:r>
            <a:r>
              <a:rPr lang="sv-SE" altLang="sv-SE" dirty="0" err="1"/>
              <a:t>views</a:t>
            </a:r>
            <a:r>
              <a:rPr lang="sv-SE" altLang="sv-SE" dirty="0"/>
              <a:t> on </a:t>
            </a:r>
            <a:r>
              <a:rPr lang="sv-SE" altLang="sv-SE" dirty="0" err="1"/>
              <a:t>children</a:t>
            </a:r>
            <a:r>
              <a:rPr lang="sv-SE" altLang="sv-SE" dirty="0"/>
              <a:t> </a:t>
            </a:r>
            <a:r>
              <a:rPr lang="sv-SE" altLang="sv-SE" dirty="0" smtClean="0"/>
              <a:t>                               The </a:t>
            </a:r>
            <a:r>
              <a:rPr lang="sv-SE" altLang="sv-SE" dirty="0" err="1"/>
              <a:t>child´s</a:t>
            </a:r>
            <a:r>
              <a:rPr lang="sv-SE" altLang="sv-SE" dirty="0"/>
              <a:t> perception</a:t>
            </a:r>
            <a:endParaRPr lang="sv-SE" altLang="sv-SE" dirty="0" smtClean="0"/>
          </a:p>
        </p:txBody>
      </p:sp>
      <p:sp>
        <p:nvSpPr>
          <p:cNvPr id="251907" name="Platshållare för text 3"/>
          <p:cNvSpPr>
            <a:spLocks noGrp="1"/>
          </p:cNvSpPr>
          <p:nvPr>
            <p:ph type="body" idx="4294967295"/>
          </p:nvPr>
        </p:nvSpPr>
        <p:spPr bwMode="auto">
          <a:xfrm>
            <a:off x="664232" y="1818172"/>
            <a:ext cx="9375880" cy="65881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30163" indent="0">
              <a:spcAft>
                <a:spcPct val="0"/>
              </a:spcAft>
              <a:buNone/>
            </a:pPr>
            <a:r>
              <a:rPr lang="sv-SE" altLang="sv-SE" sz="3200" b="0" dirty="0" smtClean="0"/>
              <a:t>Child </a:t>
            </a:r>
            <a:r>
              <a:rPr lang="sv-SE" altLang="sv-SE" sz="3200" b="0" dirty="0" err="1" smtClean="0"/>
              <a:t>perspective</a:t>
            </a:r>
            <a:r>
              <a:rPr lang="sv-SE" altLang="sv-SE" sz="3200" b="0" dirty="0" smtClean="0"/>
              <a:t>            The </a:t>
            </a:r>
            <a:r>
              <a:rPr lang="sv-SE" altLang="sv-SE" sz="3200" b="0" dirty="0" err="1" smtClean="0"/>
              <a:t>Child´s</a:t>
            </a:r>
            <a:r>
              <a:rPr lang="sv-SE" altLang="sv-SE" sz="3200" b="0" dirty="0" smtClean="0"/>
              <a:t> </a:t>
            </a:r>
            <a:r>
              <a:rPr lang="sv-SE" altLang="sv-SE" sz="3200" b="0" dirty="0" err="1" smtClean="0"/>
              <a:t>Perspective</a:t>
            </a:r>
            <a:r>
              <a:rPr lang="sv-SE" altLang="sv-SE" sz="3200" b="0" dirty="0" smtClean="0"/>
              <a:t> </a:t>
            </a:r>
            <a:endParaRPr lang="sv-SE" altLang="sv-SE" sz="3200" b="0" dirty="0"/>
          </a:p>
        </p:txBody>
      </p:sp>
      <p:sp>
        <p:nvSpPr>
          <p:cNvPr id="251909" name="Platshållare för innehåll 5"/>
          <p:cNvSpPr>
            <a:spLocks noGrp="1"/>
          </p:cNvSpPr>
          <p:nvPr>
            <p:ph sz="quarter" idx="4294967295"/>
          </p:nvPr>
        </p:nvSpPr>
        <p:spPr bwMode="auto">
          <a:xfrm>
            <a:off x="8655050" y="2847975"/>
            <a:ext cx="3536950" cy="33909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dirty="0" smtClean="0"/>
          </a:p>
          <a:p>
            <a:pPr>
              <a:buFont typeface="Arial" panose="020B0604020202020204" pitchFamily="34" charset="0"/>
              <a:buNone/>
            </a:pPr>
            <a:endParaRPr lang="sv-SE" altLang="sv-SE" dirty="0" smtClean="0"/>
          </a:p>
          <a:p>
            <a:pPr>
              <a:buFont typeface="Arial" panose="020B0604020202020204" pitchFamily="34" charset="0"/>
              <a:buNone/>
            </a:pPr>
            <a:r>
              <a:rPr lang="sv-SE" altLang="sv-SE" dirty="0" smtClean="0"/>
              <a:t>   </a:t>
            </a:r>
          </a:p>
        </p:txBody>
      </p:sp>
      <p:pic>
        <p:nvPicPr>
          <p:cNvPr id="251910" name="Picture 9" descr="C:\Documents and Settings\ueen9265\Lokala inställningar\Temporary Internet Files\Content.IE5\7AN52RZN\MC90030011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3644901"/>
            <a:ext cx="1408112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1" name="Picture 3" descr="C:\Users\EENG5\AppData\Local\Microsoft\Windows\Temporary Internet Files\Content.IE5\FDC6J5CW\MP90041403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3459163"/>
            <a:ext cx="14605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1912" name="textruta 1"/>
          <p:cNvSpPr txBox="1">
            <a:spLocks noChangeArrowheads="1"/>
          </p:cNvSpPr>
          <p:nvPr/>
        </p:nvSpPr>
        <p:spPr bwMode="auto">
          <a:xfrm>
            <a:off x="4254501" y="4246563"/>
            <a:ext cx="29511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r>
              <a:rPr lang="sv-SE" altLang="sv-SE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Child </a:t>
            </a:r>
            <a:r>
              <a:rPr lang="sv-SE" altLang="sv-SE" sz="20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rights</a:t>
            </a:r>
            <a:r>
              <a:rPr lang="sv-SE" altLang="sv-SE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sv-SE" altLang="sv-SE" sz="20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perspective</a:t>
            </a:r>
            <a:endParaRPr lang="sv-SE" altLang="sv-SE" sz="20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>
              <a:spcAft>
                <a:spcPct val="0"/>
              </a:spcAft>
              <a:buFontTx/>
              <a:buNone/>
            </a:pPr>
            <a:r>
              <a:rPr lang="sv-SE" altLang="sv-SE" sz="1400" dirty="0" err="1" smtClean="0">
                <a:latin typeface="Calibri" panose="020F0502020204030204" pitchFamily="34" charset="0"/>
              </a:rPr>
              <a:t>Article</a:t>
            </a:r>
            <a:r>
              <a:rPr lang="sv-SE" altLang="sv-SE" sz="1400" dirty="0" smtClean="0">
                <a:latin typeface="Calibri" panose="020F0502020204030204" pitchFamily="34" charset="0"/>
              </a:rPr>
              <a:t> </a:t>
            </a:r>
            <a:r>
              <a:rPr lang="sv-SE" altLang="sv-SE" sz="1400" dirty="0">
                <a:latin typeface="Calibri" panose="020F0502020204030204" pitchFamily="34" charset="0"/>
              </a:rPr>
              <a:t>2, 3.1, 6, 12</a:t>
            </a:r>
          </a:p>
        </p:txBody>
      </p:sp>
    </p:spTree>
    <p:extLst>
      <p:ext uri="{BB962C8B-B14F-4D97-AF65-F5344CB8AC3E}">
        <p14:creationId xmlns:p14="http://schemas.microsoft.com/office/powerpoint/2010/main" val="33131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Text Box 2"/>
          <p:cNvSpPr txBox="1">
            <a:spLocks noChangeArrowheads="1"/>
          </p:cNvSpPr>
          <p:nvPr/>
        </p:nvSpPr>
        <p:spPr bwMode="auto">
          <a:xfrm>
            <a:off x="3921125" y="784225"/>
            <a:ext cx="447675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744" tIns="46872" rIns="93744" bIns="46872">
            <a:spAutoFit/>
          </a:bodyPr>
          <a:lstStyle>
            <a:lvl1pPr defTabSz="768350"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83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835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835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835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FontTx/>
              <a:buNone/>
            </a:pPr>
            <a:endParaRPr lang="sv-SE" altLang="sv-SE" sz="1900">
              <a:latin typeface="Verdana" panose="020B0604030504040204" pitchFamily="34" charset="0"/>
            </a:endParaRP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1357949" y="2777363"/>
            <a:ext cx="7343775" cy="351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744" tIns="46872" rIns="93744" bIns="46872">
            <a:spAutoFit/>
          </a:bodyPr>
          <a:lstStyle>
            <a:lvl1pPr marL="342900" indent="-342900" defTabSz="768350"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84175" defTabSz="7683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835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152525" indent="-228600" defTabSz="76835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835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835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/>
            </a:pPr>
            <a:r>
              <a:rPr lang="sv-SE" altLang="sv-SE" sz="2400" dirty="0">
                <a:latin typeface="+mn-lt"/>
              </a:rPr>
              <a:t>Inledning (</a:t>
            </a:r>
            <a:r>
              <a:rPr lang="sv-SE" altLang="sv-SE" sz="2400" dirty="0" err="1">
                <a:latin typeface="+mn-lt"/>
              </a:rPr>
              <a:t>preamble</a:t>
            </a:r>
            <a:r>
              <a:rPr lang="sv-SE" altLang="sv-SE" sz="2400" dirty="0">
                <a:latin typeface="+mn-lt"/>
              </a:rPr>
              <a:t>)</a:t>
            </a:r>
          </a:p>
          <a:p>
            <a:pPr lvl="1" eaLnBrk="1" hangingPunct="1">
              <a:spcBef>
                <a:spcPct val="5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/>
            </a:pPr>
            <a:r>
              <a:rPr lang="sv-SE" altLang="sv-SE" sz="2400" dirty="0">
                <a:latin typeface="+mn-lt"/>
              </a:rPr>
              <a:t>54 </a:t>
            </a:r>
            <a:r>
              <a:rPr lang="sv-SE" altLang="sv-SE" sz="2400" dirty="0" err="1" smtClean="0">
                <a:latin typeface="+mn-lt"/>
              </a:rPr>
              <a:t>articles</a:t>
            </a:r>
            <a:endParaRPr lang="sv-SE" altLang="sv-SE" sz="2400" dirty="0">
              <a:latin typeface="+mn-lt"/>
            </a:endParaRPr>
          </a:p>
          <a:p>
            <a:pPr lvl="1" eaLnBrk="1" hangingPunct="1">
              <a:spcBef>
                <a:spcPct val="5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/>
            </a:pPr>
            <a:r>
              <a:rPr lang="sv-SE" altLang="sv-SE" sz="2400" dirty="0">
                <a:latin typeface="+mn-lt"/>
              </a:rPr>
              <a:t>4 </a:t>
            </a:r>
            <a:r>
              <a:rPr lang="sv-SE" altLang="sv-SE" sz="2400" dirty="0" err="1" smtClean="0">
                <a:latin typeface="+mn-lt"/>
              </a:rPr>
              <a:t>main</a:t>
            </a:r>
            <a:r>
              <a:rPr lang="sv-SE" altLang="sv-SE" sz="2400" dirty="0" smtClean="0">
                <a:latin typeface="+mn-lt"/>
              </a:rPr>
              <a:t> </a:t>
            </a:r>
            <a:r>
              <a:rPr lang="sv-SE" altLang="sv-SE" sz="2400" dirty="0" err="1" smtClean="0">
                <a:latin typeface="+mn-lt"/>
              </a:rPr>
              <a:t>principles</a:t>
            </a:r>
            <a:r>
              <a:rPr lang="sv-SE" altLang="sv-SE" sz="2400" dirty="0" smtClean="0">
                <a:latin typeface="+mn-lt"/>
              </a:rPr>
              <a:t> </a:t>
            </a:r>
            <a:r>
              <a:rPr lang="sv-SE" altLang="sv-SE" sz="1800" dirty="0">
                <a:latin typeface="+mn-lt"/>
              </a:rPr>
              <a:t>(art 2, 3, 6, 12)</a:t>
            </a:r>
          </a:p>
          <a:p>
            <a:pPr lvl="1" eaLnBrk="1" hangingPunct="1">
              <a:spcBef>
                <a:spcPct val="5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/>
            </a:pPr>
            <a:r>
              <a:rPr lang="sv-SE" altLang="sv-SE" sz="2400" dirty="0">
                <a:latin typeface="+mn-lt"/>
              </a:rPr>
              <a:t>3 </a:t>
            </a:r>
            <a:r>
              <a:rPr lang="sv-SE" altLang="sv-SE" sz="2400" dirty="0" smtClean="0">
                <a:latin typeface="+mn-lt"/>
              </a:rPr>
              <a:t>implementation </a:t>
            </a:r>
            <a:r>
              <a:rPr lang="sv-SE" altLang="sv-SE" sz="2400" dirty="0" err="1" smtClean="0">
                <a:latin typeface="+mn-lt"/>
              </a:rPr>
              <a:t>articles</a:t>
            </a:r>
            <a:r>
              <a:rPr lang="sv-SE" altLang="sv-SE" sz="2400" dirty="0" smtClean="0">
                <a:latin typeface="+mn-lt"/>
              </a:rPr>
              <a:t> </a:t>
            </a:r>
            <a:r>
              <a:rPr lang="sv-SE" altLang="sv-SE" sz="1800" dirty="0">
                <a:latin typeface="+mn-lt"/>
              </a:rPr>
              <a:t>(art 4, 42, 44:6)</a:t>
            </a:r>
          </a:p>
          <a:p>
            <a:pPr lvl="1" eaLnBrk="1" hangingPunct="1">
              <a:spcBef>
                <a:spcPct val="5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/>
            </a:pPr>
            <a:r>
              <a:rPr lang="sv-SE" altLang="sv-SE" sz="2400" dirty="0">
                <a:latin typeface="+mn-lt"/>
              </a:rPr>
              <a:t>13 </a:t>
            </a:r>
            <a:r>
              <a:rPr lang="sv-SE" altLang="sv-SE" sz="2400" dirty="0" err="1" smtClean="0">
                <a:latin typeface="+mn-lt"/>
              </a:rPr>
              <a:t>articles</a:t>
            </a:r>
            <a:r>
              <a:rPr lang="sv-SE" altLang="sv-SE" sz="2400" dirty="0" smtClean="0">
                <a:latin typeface="+mn-lt"/>
              </a:rPr>
              <a:t> </a:t>
            </a:r>
            <a:r>
              <a:rPr lang="sv-SE" altLang="sv-SE" sz="2400" dirty="0" err="1" smtClean="0">
                <a:latin typeface="+mn-lt"/>
              </a:rPr>
              <a:t>about</a:t>
            </a:r>
            <a:r>
              <a:rPr lang="sv-SE" altLang="sv-SE" sz="2400" dirty="0" smtClean="0">
                <a:latin typeface="+mn-lt"/>
              </a:rPr>
              <a:t> the </a:t>
            </a:r>
            <a:r>
              <a:rPr lang="sv-SE" altLang="sv-SE" sz="2400" dirty="0" err="1" smtClean="0">
                <a:latin typeface="+mn-lt"/>
              </a:rPr>
              <a:t>monitoring</a:t>
            </a:r>
            <a:r>
              <a:rPr lang="sv-SE" altLang="sv-SE" sz="2400" dirty="0" smtClean="0">
                <a:latin typeface="+mn-lt"/>
              </a:rPr>
              <a:t> system and </a:t>
            </a:r>
            <a:r>
              <a:rPr lang="sv-SE" altLang="sv-SE" sz="2400" dirty="0" err="1" smtClean="0">
                <a:latin typeface="+mn-lt"/>
              </a:rPr>
              <a:t>how</a:t>
            </a:r>
            <a:r>
              <a:rPr lang="sv-SE" altLang="sv-SE" sz="2400" dirty="0" smtClean="0">
                <a:latin typeface="+mn-lt"/>
              </a:rPr>
              <a:t> to </a:t>
            </a:r>
            <a:r>
              <a:rPr lang="sv-SE" altLang="sv-SE" sz="2400" dirty="0" err="1" smtClean="0">
                <a:latin typeface="+mn-lt"/>
              </a:rPr>
              <a:t>join</a:t>
            </a:r>
            <a:r>
              <a:rPr lang="sv-SE" altLang="sv-SE" sz="2400" dirty="0" smtClean="0">
                <a:latin typeface="+mn-lt"/>
              </a:rPr>
              <a:t> the </a:t>
            </a:r>
            <a:r>
              <a:rPr lang="sv-SE" altLang="sv-SE" sz="2400" dirty="0" err="1" smtClean="0">
                <a:latin typeface="+mn-lt"/>
              </a:rPr>
              <a:t>crc</a:t>
            </a:r>
            <a:endParaRPr lang="sv-SE" altLang="sv-SE" sz="2400" dirty="0">
              <a:latin typeface="+mn-lt"/>
            </a:endParaRPr>
          </a:p>
          <a:p>
            <a:pPr lvl="1" eaLnBrk="1" hangingPunct="1">
              <a:spcBef>
                <a:spcPct val="5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/>
            </a:pPr>
            <a:endParaRPr lang="sv-SE" altLang="sv-SE" sz="2000" dirty="0">
              <a:latin typeface="Verdana" panose="020B0604030504040204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The CRC</a:t>
            </a: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244741" name="Platshållare för bild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Aft>
                <a:spcPct val="0"/>
              </a:spcAft>
              <a:buFontTx/>
              <a:buNone/>
            </a:pPr>
            <a:fld id="{7E70615B-238B-4F79-A876-F628F87FB372}" type="slidenum">
              <a:rPr lang="en-US" altLang="sv-SE">
                <a:solidFill>
                  <a:srgbClr val="898989"/>
                </a:solidFill>
                <a:latin typeface="Calibri" panose="020F0502020204030204" pitchFamily="34" charset="0"/>
              </a:rPr>
              <a:pPr algn="l">
                <a:spcAft>
                  <a:spcPct val="0"/>
                </a:spcAft>
                <a:buFontTx/>
                <a:buNone/>
              </a:pPr>
              <a:t>20</a:t>
            </a:fld>
            <a:endParaRPr lang="en-US" altLang="sv-SE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386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Who</a:t>
            </a:r>
            <a:r>
              <a:rPr lang="sv-SE" dirty="0" smtClean="0"/>
              <a:t> is a </a:t>
            </a:r>
            <a:r>
              <a:rPr lang="sv-SE" dirty="0" err="1" smtClean="0"/>
              <a:t>child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163" indent="0">
              <a:buNone/>
            </a:pPr>
            <a:r>
              <a:rPr lang="sv-SE" dirty="0" smtClean="0"/>
              <a:t>CRC – </a:t>
            </a:r>
            <a:r>
              <a:rPr lang="sv-SE" dirty="0" err="1" smtClean="0"/>
              <a:t>Article</a:t>
            </a:r>
            <a:r>
              <a:rPr lang="sv-SE" dirty="0" smtClean="0"/>
              <a:t> 1</a:t>
            </a:r>
          </a:p>
          <a:p>
            <a:pPr>
              <a:buNone/>
            </a:pPr>
            <a:r>
              <a:rPr lang="en-US" dirty="0" smtClean="0"/>
              <a:t>“… a </a:t>
            </a:r>
            <a:r>
              <a:rPr lang="en-US" dirty="0"/>
              <a:t>child means every human being below the age of </a:t>
            </a:r>
            <a:r>
              <a:rPr lang="en-US" dirty="0" smtClean="0"/>
              <a:t>eighteen years unless under the law applicable to the child, majority is attained earlier.”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GC – 7 Implementing child rights in early childhood</a:t>
            </a:r>
          </a:p>
          <a:p>
            <a:pPr>
              <a:buNone/>
            </a:pPr>
            <a:r>
              <a:rPr lang="en-US" dirty="0" smtClean="0"/>
              <a:t>Up to 8 years</a:t>
            </a:r>
          </a:p>
        </p:txBody>
      </p:sp>
      <p:pic>
        <p:nvPicPr>
          <p:cNvPr id="3075" name="Picture 3" descr="C:\Documents and Settings\ueen9265\Lokala inställningar\Temporary Internet Files\Content.IE5\C026UCLW\MPj0438507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4130" y="4357694"/>
            <a:ext cx="2273870" cy="2271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31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1034"/>
          <p:cNvSpPr txBox="1">
            <a:spLocks noChangeArrowheads="1"/>
          </p:cNvSpPr>
          <p:nvPr/>
        </p:nvSpPr>
        <p:spPr bwMode="auto">
          <a:xfrm>
            <a:off x="3359150" y="2060576"/>
            <a:ext cx="6197600" cy="40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8" tIns="45699" rIns="91398" bIns="45699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sv-SE" altLang="sv-SE" sz="2000" b="1">
                <a:solidFill>
                  <a:schemeClr val="bg1"/>
                </a:solidFill>
                <a:latin typeface="Calibri" panose="020F0502020204030204" pitchFamily="34" charset="0"/>
              </a:rPr>
              <a:t>FN:S KONVENTION OM BARNETS RÄTTIGHETER</a:t>
            </a:r>
          </a:p>
        </p:txBody>
      </p:sp>
      <p:grpSp>
        <p:nvGrpSpPr>
          <p:cNvPr id="275459" name="Group 1077"/>
          <p:cNvGrpSpPr>
            <a:grpSpLocks/>
          </p:cNvGrpSpPr>
          <p:nvPr/>
        </p:nvGrpSpPr>
        <p:grpSpPr bwMode="auto">
          <a:xfrm>
            <a:off x="8020050" y="3059114"/>
            <a:ext cx="1830388" cy="2530475"/>
            <a:chOff x="3999" y="2322"/>
            <a:chExt cx="1153" cy="1530"/>
          </a:xfrm>
        </p:grpSpPr>
        <p:grpSp>
          <p:nvGrpSpPr>
            <p:cNvPr id="275490" name="Group 1038"/>
            <p:cNvGrpSpPr>
              <a:grpSpLocks/>
            </p:cNvGrpSpPr>
            <p:nvPr/>
          </p:nvGrpSpPr>
          <p:grpSpPr bwMode="auto">
            <a:xfrm>
              <a:off x="4298" y="3211"/>
              <a:ext cx="580" cy="641"/>
              <a:chOff x="4929" y="2224"/>
              <a:chExt cx="580" cy="641"/>
            </a:xfrm>
          </p:grpSpPr>
          <p:sp>
            <p:nvSpPr>
              <p:cNvPr id="275494" name="Freeform 1039"/>
              <p:cNvSpPr>
                <a:spLocks/>
              </p:cNvSpPr>
              <p:nvPr/>
            </p:nvSpPr>
            <p:spPr bwMode="auto">
              <a:xfrm>
                <a:off x="5302" y="2231"/>
                <a:ext cx="52" cy="468"/>
              </a:xfrm>
              <a:custGeom>
                <a:avLst/>
                <a:gdLst>
                  <a:gd name="T0" fmla="*/ 0 w 155"/>
                  <a:gd name="T1" fmla="*/ 0 h 1406"/>
                  <a:gd name="T2" fmla="*/ 0 w 155"/>
                  <a:gd name="T3" fmla="*/ 0 h 1406"/>
                  <a:gd name="T4" fmla="*/ 0 w 155"/>
                  <a:gd name="T5" fmla="*/ 0 h 1406"/>
                  <a:gd name="T6" fmla="*/ 0 w 155"/>
                  <a:gd name="T7" fmla="*/ 0 h 1406"/>
                  <a:gd name="T8" fmla="*/ 0 w 155"/>
                  <a:gd name="T9" fmla="*/ 0 h 1406"/>
                  <a:gd name="T10" fmla="*/ 0 w 155"/>
                  <a:gd name="T11" fmla="*/ 0 h 1406"/>
                  <a:gd name="T12" fmla="*/ 0 w 155"/>
                  <a:gd name="T13" fmla="*/ 0 h 14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1406"/>
                  <a:gd name="T23" fmla="*/ 155 w 155"/>
                  <a:gd name="T24" fmla="*/ 1406 h 14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1406">
                    <a:moveTo>
                      <a:pt x="42" y="0"/>
                    </a:moveTo>
                    <a:lnTo>
                      <a:pt x="0" y="1406"/>
                    </a:lnTo>
                    <a:lnTo>
                      <a:pt x="91" y="1406"/>
                    </a:lnTo>
                    <a:lnTo>
                      <a:pt x="155" y="1179"/>
                    </a:lnTo>
                    <a:lnTo>
                      <a:pt x="155" y="3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95" name="Freeform 1040"/>
              <p:cNvSpPr>
                <a:spLocks/>
              </p:cNvSpPr>
              <p:nvPr/>
            </p:nvSpPr>
            <p:spPr bwMode="auto">
              <a:xfrm>
                <a:off x="4929" y="2231"/>
                <a:ext cx="580" cy="634"/>
              </a:xfrm>
              <a:custGeom>
                <a:avLst/>
                <a:gdLst>
                  <a:gd name="T0" fmla="*/ 0 w 1740"/>
                  <a:gd name="T1" fmla="*/ 0 h 1903"/>
                  <a:gd name="T2" fmla="*/ 0 w 1740"/>
                  <a:gd name="T3" fmla="*/ 0 h 1903"/>
                  <a:gd name="T4" fmla="*/ 0 w 1740"/>
                  <a:gd name="T5" fmla="*/ 0 h 1903"/>
                  <a:gd name="T6" fmla="*/ 0 w 1740"/>
                  <a:gd name="T7" fmla="*/ 0 h 1903"/>
                  <a:gd name="T8" fmla="*/ 0 w 1740"/>
                  <a:gd name="T9" fmla="*/ 0 h 1903"/>
                  <a:gd name="T10" fmla="*/ 0 w 1740"/>
                  <a:gd name="T11" fmla="*/ 0 h 1903"/>
                  <a:gd name="T12" fmla="*/ 0 w 1740"/>
                  <a:gd name="T13" fmla="*/ 0 h 1903"/>
                  <a:gd name="T14" fmla="*/ 0 w 1740"/>
                  <a:gd name="T15" fmla="*/ 0 h 1903"/>
                  <a:gd name="T16" fmla="*/ 0 w 1740"/>
                  <a:gd name="T17" fmla="*/ 0 h 1903"/>
                  <a:gd name="T18" fmla="*/ 0 w 1740"/>
                  <a:gd name="T19" fmla="*/ 0 h 1903"/>
                  <a:gd name="T20" fmla="*/ 0 w 1740"/>
                  <a:gd name="T21" fmla="*/ 0 h 1903"/>
                  <a:gd name="T22" fmla="*/ 0 w 1740"/>
                  <a:gd name="T23" fmla="*/ 0 h 1903"/>
                  <a:gd name="T24" fmla="*/ 0 w 1740"/>
                  <a:gd name="T25" fmla="*/ 0 h 1903"/>
                  <a:gd name="T26" fmla="*/ 0 w 1740"/>
                  <a:gd name="T27" fmla="*/ 0 h 1903"/>
                  <a:gd name="T28" fmla="*/ 0 w 1740"/>
                  <a:gd name="T29" fmla="*/ 0 h 1903"/>
                  <a:gd name="T30" fmla="*/ 0 w 1740"/>
                  <a:gd name="T31" fmla="*/ 0 h 1903"/>
                  <a:gd name="T32" fmla="*/ 0 w 1740"/>
                  <a:gd name="T33" fmla="*/ 0 h 1903"/>
                  <a:gd name="T34" fmla="*/ 0 w 1740"/>
                  <a:gd name="T35" fmla="*/ 0 h 1903"/>
                  <a:gd name="T36" fmla="*/ 0 w 1740"/>
                  <a:gd name="T37" fmla="*/ 0 h 1903"/>
                  <a:gd name="T38" fmla="*/ 0 w 1740"/>
                  <a:gd name="T39" fmla="*/ 0 h 1903"/>
                  <a:gd name="T40" fmla="*/ 0 w 1740"/>
                  <a:gd name="T41" fmla="*/ 0 h 190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40"/>
                  <a:gd name="T64" fmla="*/ 0 h 1903"/>
                  <a:gd name="T65" fmla="*/ 1740 w 1740"/>
                  <a:gd name="T66" fmla="*/ 1903 h 190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40" h="1903">
                    <a:moveTo>
                      <a:pt x="320" y="178"/>
                    </a:moveTo>
                    <a:lnTo>
                      <a:pt x="320" y="1399"/>
                    </a:lnTo>
                    <a:lnTo>
                      <a:pt x="276" y="1526"/>
                    </a:lnTo>
                    <a:lnTo>
                      <a:pt x="150" y="1554"/>
                    </a:lnTo>
                    <a:lnTo>
                      <a:pt x="157" y="1716"/>
                    </a:lnTo>
                    <a:lnTo>
                      <a:pt x="0" y="1903"/>
                    </a:lnTo>
                    <a:lnTo>
                      <a:pt x="1740" y="1898"/>
                    </a:lnTo>
                    <a:lnTo>
                      <a:pt x="1719" y="1778"/>
                    </a:lnTo>
                    <a:lnTo>
                      <a:pt x="327" y="1751"/>
                    </a:lnTo>
                    <a:lnTo>
                      <a:pt x="320" y="1624"/>
                    </a:lnTo>
                    <a:lnTo>
                      <a:pt x="1347" y="1624"/>
                    </a:lnTo>
                    <a:lnTo>
                      <a:pt x="1466" y="1546"/>
                    </a:lnTo>
                    <a:lnTo>
                      <a:pt x="396" y="1554"/>
                    </a:lnTo>
                    <a:lnTo>
                      <a:pt x="424" y="1427"/>
                    </a:lnTo>
                    <a:lnTo>
                      <a:pt x="1275" y="1434"/>
                    </a:lnTo>
                    <a:lnTo>
                      <a:pt x="1324" y="1502"/>
                    </a:lnTo>
                    <a:lnTo>
                      <a:pt x="1324" y="1334"/>
                    </a:lnTo>
                    <a:lnTo>
                      <a:pt x="439" y="1334"/>
                    </a:lnTo>
                    <a:lnTo>
                      <a:pt x="439" y="0"/>
                    </a:lnTo>
                    <a:lnTo>
                      <a:pt x="320" y="1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96" name="Freeform 1041"/>
              <p:cNvSpPr>
                <a:spLocks/>
              </p:cNvSpPr>
              <p:nvPr/>
            </p:nvSpPr>
            <p:spPr bwMode="auto">
              <a:xfrm>
                <a:off x="5138" y="2224"/>
                <a:ext cx="33" cy="421"/>
              </a:xfrm>
              <a:custGeom>
                <a:avLst/>
                <a:gdLst>
                  <a:gd name="T0" fmla="*/ 0 w 99"/>
                  <a:gd name="T1" fmla="*/ 0 h 1262"/>
                  <a:gd name="T2" fmla="*/ 0 w 99"/>
                  <a:gd name="T3" fmla="*/ 0 h 1262"/>
                  <a:gd name="T4" fmla="*/ 0 w 99"/>
                  <a:gd name="T5" fmla="*/ 0 h 1262"/>
                  <a:gd name="T6" fmla="*/ 0 w 99"/>
                  <a:gd name="T7" fmla="*/ 0 h 1262"/>
                  <a:gd name="T8" fmla="*/ 0 w 99"/>
                  <a:gd name="T9" fmla="*/ 0 h 1262"/>
                  <a:gd name="T10" fmla="*/ 0 w 99"/>
                  <a:gd name="T11" fmla="*/ 0 h 12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9"/>
                  <a:gd name="T19" fmla="*/ 0 h 1262"/>
                  <a:gd name="T20" fmla="*/ 99 w 99"/>
                  <a:gd name="T21" fmla="*/ 1262 h 12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9" h="1262">
                    <a:moveTo>
                      <a:pt x="0" y="0"/>
                    </a:moveTo>
                    <a:lnTo>
                      <a:pt x="14" y="1262"/>
                    </a:lnTo>
                    <a:lnTo>
                      <a:pt x="99" y="1058"/>
                    </a:lnTo>
                    <a:lnTo>
                      <a:pt x="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97" name="Freeform 1042"/>
              <p:cNvSpPr>
                <a:spLocks/>
              </p:cNvSpPr>
              <p:nvPr/>
            </p:nvSpPr>
            <p:spPr bwMode="auto">
              <a:xfrm>
                <a:off x="5227" y="2224"/>
                <a:ext cx="35" cy="425"/>
              </a:xfrm>
              <a:custGeom>
                <a:avLst/>
                <a:gdLst>
                  <a:gd name="T0" fmla="*/ 0 w 106"/>
                  <a:gd name="T1" fmla="*/ 0 h 1275"/>
                  <a:gd name="T2" fmla="*/ 0 w 106"/>
                  <a:gd name="T3" fmla="*/ 0 h 1275"/>
                  <a:gd name="T4" fmla="*/ 0 w 106"/>
                  <a:gd name="T5" fmla="*/ 0 h 1275"/>
                  <a:gd name="T6" fmla="*/ 0 w 106"/>
                  <a:gd name="T7" fmla="*/ 0 h 1275"/>
                  <a:gd name="T8" fmla="*/ 0 w 106"/>
                  <a:gd name="T9" fmla="*/ 0 h 1275"/>
                  <a:gd name="T10" fmla="*/ 0 w 106"/>
                  <a:gd name="T11" fmla="*/ 0 h 12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6"/>
                  <a:gd name="T19" fmla="*/ 0 h 1275"/>
                  <a:gd name="T20" fmla="*/ 106 w 106"/>
                  <a:gd name="T21" fmla="*/ 1275 h 12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6" h="1275">
                    <a:moveTo>
                      <a:pt x="23" y="0"/>
                    </a:moveTo>
                    <a:lnTo>
                      <a:pt x="0" y="1275"/>
                    </a:lnTo>
                    <a:lnTo>
                      <a:pt x="85" y="1030"/>
                    </a:lnTo>
                    <a:lnTo>
                      <a:pt x="106" y="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98" name="Freeform 1043"/>
              <p:cNvSpPr>
                <a:spLocks/>
              </p:cNvSpPr>
              <p:nvPr/>
            </p:nvSpPr>
            <p:spPr bwMode="auto">
              <a:xfrm>
                <a:off x="5373" y="2746"/>
                <a:ext cx="47" cy="97"/>
              </a:xfrm>
              <a:custGeom>
                <a:avLst/>
                <a:gdLst>
                  <a:gd name="T0" fmla="*/ 0 w 142"/>
                  <a:gd name="T1" fmla="*/ 0 h 290"/>
                  <a:gd name="T2" fmla="*/ 0 w 142"/>
                  <a:gd name="T3" fmla="*/ 0 h 290"/>
                  <a:gd name="T4" fmla="*/ 0 w 142"/>
                  <a:gd name="T5" fmla="*/ 0 h 290"/>
                  <a:gd name="T6" fmla="*/ 0 w 142"/>
                  <a:gd name="T7" fmla="*/ 0 h 290"/>
                  <a:gd name="T8" fmla="*/ 0 w 142"/>
                  <a:gd name="T9" fmla="*/ 0 h 290"/>
                  <a:gd name="T10" fmla="*/ 0 w 142"/>
                  <a:gd name="T11" fmla="*/ 0 h 2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2"/>
                  <a:gd name="T19" fmla="*/ 0 h 290"/>
                  <a:gd name="T20" fmla="*/ 142 w 142"/>
                  <a:gd name="T21" fmla="*/ 290 h 2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2" h="290">
                    <a:moveTo>
                      <a:pt x="0" y="15"/>
                    </a:moveTo>
                    <a:lnTo>
                      <a:pt x="0" y="290"/>
                    </a:lnTo>
                    <a:lnTo>
                      <a:pt x="142" y="241"/>
                    </a:lnTo>
                    <a:lnTo>
                      <a:pt x="10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</p:grpSp>
        <p:pic>
          <p:nvPicPr>
            <p:cNvPr id="275491" name="Picture 1044" descr="BL00326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5" y="2322"/>
              <a:ext cx="660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5492" name="Oval 1045"/>
            <p:cNvSpPr>
              <a:spLocks noChangeArrowheads="1"/>
            </p:cNvSpPr>
            <p:nvPr/>
          </p:nvSpPr>
          <p:spPr bwMode="auto">
            <a:xfrm>
              <a:off x="4055" y="2629"/>
              <a:ext cx="1002" cy="77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108807" tIns="54404" rIns="108807" bIns="54404" anchor="ctr"/>
            <a:lstStyle>
              <a:lvl1pPr>
                <a:spcAft>
                  <a:spcPts val="900"/>
                </a:spcAft>
                <a:buFont typeface="Symbol" panose="05050102010706020507" pitchFamily="18" charset="2"/>
                <a:buChar char="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ts val="450"/>
                </a:spcAft>
                <a:buFont typeface="Symbol" panose="05050102010706020507" pitchFamily="18" charset="2"/>
                <a:buChar char="-"/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ct val="0"/>
                </a:spcAft>
                <a:buFontTx/>
                <a:buNone/>
              </a:pPr>
              <a:endParaRPr lang="sv-SE" altLang="sv-SE" sz="2400">
                <a:latin typeface="Calibri" panose="020F0502020204030204" pitchFamily="34" charset="0"/>
              </a:endParaRPr>
            </a:p>
          </p:txBody>
        </p:sp>
        <p:sp>
          <p:nvSpPr>
            <p:cNvPr id="275493" name="Rectangle 1046"/>
            <p:cNvSpPr>
              <a:spLocks noChangeArrowheads="1"/>
            </p:cNvSpPr>
            <p:nvPr/>
          </p:nvSpPr>
          <p:spPr bwMode="auto">
            <a:xfrm>
              <a:off x="3999" y="2743"/>
              <a:ext cx="1153" cy="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807" tIns="54404" rIns="108807" bIns="54404">
              <a:spAutoFit/>
            </a:bodyPr>
            <a:lstStyle>
              <a:lvl1pPr>
                <a:spcAft>
                  <a:spcPts val="900"/>
                </a:spcAft>
                <a:buFont typeface="Symbol" panose="05050102010706020507" pitchFamily="18" charset="2"/>
                <a:buChar char="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ts val="450"/>
                </a:spcAft>
                <a:buFont typeface="Symbol" panose="05050102010706020507" pitchFamily="18" charset="2"/>
                <a:buChar char="-"/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0"/>
                </a:spcAft>
                <a:buFontTx/>
                <a:buNone/>
              </a:pPr>
              <a:r>
                <a:rPr lang="sv-SE" altLang="sv-SE" sz="1600" b="1" dirty="0" err="1" smtClean="0">
                  <a:solidFill>
                    <a:srgbClr val="0000CC"/>
                  </a:solidFill>
                  <a:latin typeface="Calibri" panose="020F0502020204030204" pitchFamily="34" charset="0"/>
                </a:rPr>
                <a:t>Article</a:t>
              </a:r>
              <a:r>
                <a:rPr lang="sv-SE" altLang="sv-SE" sz="1600" b="1" dirty="0" smtClean="0">
                  <a:solidFill>
                    <a:srgbClr val="0000CC"/>
                  </a:solidFill>
                  <a:latin typeface="Calibri" panose="020F0502020204030204" pitchFamily="34" charset="0"/>
                </a:rPr>
                <a:t> </a:t>
              </a:r>
              <a:r>
                <a:rPr lang="sv-SE" altLang="sv-SE" sz="1600" b="1" dirty="0">
                  <a:solidFill>
                    <a:srgbClr val="0000CC"/>
                  </a:solidFill>
                  <a:latin typeface="Calibri" panose="020F0502020204030204" pitchFamily="34" charset="0"/>
                </a:rPr>
                <a:t>12</a:t>
              </a:r>
              <a:br>
                <a:rPr lang="sv-SE" altLang="sv-SE" sz="1600" b="1" dirty="0">
                  <a:solidFill>
                    <a:srgbClr val="0000CC"/>
                  </a:solidFill>
                  <a:latin typeface="Calibri" panose="020F0502020204030204" pitchFamily="34" charset="0"/>
                </a:rPr>
              </a:br>
              <a:r>
                <a:rPr lang="sv-SE" altLang="sv-SE" sz="1400" dirty="0" smtClean="0">
                  <a:latin typeface="Calibri" panose="020F0502020204030204" pitchFamily="34" charset="0"/>
                </a:rPr>
                <a:t>The right to </a:t>
              </a:r>
            </a:p>
            <a:p>
              <a:pPr algn="ctr">
                <a:spcAft>
                  <a:spcPct val="0"/>
                </a:spcAft>
                <a:buFontTx/>
                <a:buNone/>
              </a:pPr>
              <a:r>
                <a:rPr lang="sv-SE" altLang="sv-SE" sz="1400" dirty="0" smtClean="0">
                  <a:latin typeface="Calibri" panose="020F0502020204030204" pitchFamily="34" charset="0"/>
                </a:rPr>
                <a:t>be </a:t>
              </a:r>
              <a:r>
                <a:rPr lang="sv-SE" altLang="sv-SE" sz="1400" dirty="0" err="1" smtClean="0">
                  <a:latin typeface="Calibri" panose="020F0502020204030204" pitchFamily="34" charset="0"/>
                </a:rPr>
                <a:t>heard</a:t>
              </a:r>
              <a:endParaRPr lang="sv-SE" altLang="sv-SE" sz="14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75460" name="Group 1047"/>
          <p:cNvGrpSpPr>
            <a:grpSpLocks/>
          </p:cNvGrpSpPr>
          <p:nvPr/>
        </p:nvGrpSpPr>
        <p:grpSpPr bwMode="auto">
          <a:xfrm>
            <a:off x="3311525" y="4538664"/>
            <a:ext cx="920750" cy="1017587"/>
            <a:chOff x="4929" y="2224"/>
            <a:chExt cx="580" cy="641"/>
          </a:xfrm>
        </p:grpSpPr>
        <p:sp>
          <p:nvSpPr>
            <p:cNvPr id="275485" name="Freeform 1048"/>
            <p:cNvSpPr>
              <a:spLocks/>
            </p:cNvSpPr>
            <p:nvPr/>
          </p:nvSpPr>
          <p:spPr bwMode="auto">
            <a:xfrm>
              <a:off x="5302" y="2231"/>
              <a:ext cx="52" cy="468"/>
            </a:xfrm>
            <a:custGeom>
              <a:avLst/>
              <a:gdLst>
                <a:gd name="T0" fmla="*/ 0 w 155"/>
                <a:gd name="T1" fmla="*/ 0 h 1406"/>
                <a:gd name="T2" fmla="*/ 0 w 155"/>
                <a:gd name="T3" fmla="*/ 0 h 1406"/>
                <a:gd name="T4" fmla="*/ 0 w 155"/>
                <a:gd name="T5" fmla="*/ 0 h 1406"/>
                <a:gd name="T6" fmla="*/ 0 w 155"/>
                <a:gd name="T7" fmla="*/ 0 h 1406"/>
                <a:gd name="T8" fmla="*/ 0 w 155"/>
                <a:gd name="T9" fmla="*/ 0 h 1406"/>
                <a:gd name="T10" fmla="*/ 0 w 155"/>
                <a:gd name="T11" fmla="*/ 0 h 1406"/>
                <a:gd name="T12" fmla="*/ 0 w 155"/>
                <a:gd name="T13" fmla="*/ 0 h 14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1406"/>
                <a:gd name="T23" fmla="*/ 155 w 155"/>
                <a:gd name="T24" fmla="*/ 1406 h 14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1406">
                  <a:moveTo>
                    <a:pt x="42" y="0"/>
                  </a:moveTo>
                  <a:lnTo>
                    <a:pt x="0" y="1406"/>
                  </a:lnTo>
                  <a:lnTo>
                    <a:pt x="91" y="1406"/>
                  </a:lnTo>
                  <a:lnTo>
                    <a:pt x="155" y="1179"/>
                  </a:lnTo>
                  <a:lnTo>
                    <a:pt x="155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5486" name="Freeform 1049"/>
            <p:cNvSpPr>
              <a:spLocks/>
            </p:cNvSpPr>
            <p:nvPr/>
          </p:nvSpPr>
          <p:spPr bwMode="auto">
            <a:xfrm>
              <a:off x="4929" y="2231"/>
              <a:ext cx="580" cy="634"/>
            </a:xfrm>
            <a:custGeom>
              <a:avLst/>
              <a:gdLst>
                <a:gd name="T0" fmla="*/ 0 w 1740"/>
                <a:gd name="T1" fmla="*/ 0 h 1903"/>
                <a:gd name="T2" fmla="*/ 0 w 1740"/>
                <a:gd name="T3" fmla="*/ 0 h 1903"/>
                <a:gd name="T4" fmla="*/ 0 w 1740"/>
                <a:gd name="T5" fmla="*/ 0 h 1903"/>
                <a:gd name="T6" fmla="*/ 0 w 1740"/>
                <a:gd name="T7" fmla="*/ 0 h 1903"/>
                <a:gd name="T8" fmla="*/ 0 w 1740"/>
                <a:gd name="T9" fmla="*/ 0 h 1903"/>
                <a:gd name="T10" fmla="*/ 0 w 1740"/>
                <a:gd name="T11" fmla="*/ 0 h 1903"/>
                <a:gd name="T12" fmla="*/ 0 w 1740"/>
                <a:gd name="T13" fmla="*/ 0 h 1903"/>
                <a:gd name="T14" fmla="*/ 0 w 1740"/>
                <a:gd name="T15" fmla="*/ 0 h 1903"/>
                <a:gd name="T16" fmla="*/ 0 w 1740"/>
                <a:gd name="T17" fmla="*/ 0 h 1903"/>
                <a:gd name="T18" fmla="*/ 0 w 1740"/>
                <a:gd name="T19" fmla="*/ 0 h 1903"/>
                <a:gd name="T20" fmla="*/ 0 w 1740"/>
                <a:gd name="T21" fmla="*/ 0 h 1903"/>
                <a:gd name="T22" fmla="*/ 0 w 1740"/>
                <a:gd name="T23" fmla="*/ 0 h 1903"/>
                <a:gd name="T24" fmla="*/ 0 w 1740"/>
                <a:gd name="T25" fmla="*/ 0 h 1903"/>
                <a:gd name="T26" fmla="*/ 0 w 1740"/>
                <a:gd name="T27" fmla="*/ 0 h 1903"/>
                <a:gd name="T28" fmla="*/ 0 w 1740"/>
                <a:gd name="T29" fmla="*/ 0 h 1903"/>
                <a:gd name="T30" fmla="*/ 0 w 1740"/>
                <a:gd name="T31" fmla="*/ 0 h 1903"/>
                <a:gd name="T32" fmla="*/ 0 w 1740"/>
                <a:gd name="T33" fmla="*/ 0 h 1903"/>
                <a:gd name="T34" fmla="*/ 0 w 1740"/>
                <a:gd name="T35" fmla="*/ 0 h 1903"/>
                <a:gd name="T36" fmla="*/ 0 w 1740"/>
                <a:gd name="T37" fmla="*/ 0 h 1903"/>
                <a:gd name="T38" fmla="*/ 0 w 1740"/>
                <a:gd name="T39" fmla="*/ 0 h 1903"/>
                <a:gd name="T40" fmla="*/ 0 w 1740"/>
                <a:gd name="T41" fmla="*/ 0 h 19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40"/>
                <a:gd name="T64" fmla="*/ 0 h 1903"/>
                <a:gd name="T65" fmla="*/ 1740 w 1740"/>
                <a:gd name="T66" fmla="*/ 1903 h 19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40" h="1903">
                  <a:moveTo>
                    <a:pt x="320" y="178"/>
                  </a:moveTo>
                  <a:lnTo>
                    <a:pt x="320" y="1399"/>
                  </a:lnTo>
                  <a:lnTo>
                    <a:pt x="276" y="1526"/>
                  </a:lnTo>
                  <a:lnTo>
                    <a:pt x="150" y="1554"/>
                  </a:lnTo>
                  <a:lnTo>
                    <a:pt x="157" y="1716"/>
                  </a:lnTo>
                  <a:lnTo>
                    <a:pt x="0" y="1903"/>
                  </a:lnTo>
                  <a:lnTo>
                    <a:pt x="1740" y="1898"/>
                  </a:lnTo>
                  <a:lnTo>
                    <a:pt x="1719" y="1778"/>
                  </a:lnTo>
                  <a:lnTo>
                    <a:pt x="327" y="1751"/>
                  </a:lnTo>
                  <a:lnTo>
                    <a:pt x="320" y="1624"/>
                  </a:lnTo>
                  <a:lnTo>
                    <a:pt x="1347" y="1624"/>
                  </a:lnTo>
                  <a:lnTo>
                    <a:pt x="1466" y="1546"/>
                  </a:lnTo>
                  <a:lnTo>
                    <a:pt x="396" y="1554"/>
                  </a:lnTo>
                  <a:lnTo>
                    <a:pt x="424" y="1427"/>
                  </a:lnTo>
                  <a:lnTo>
                    <a:pt x="1275" y="1434"/>
                  </a:lnTo>
                  <a:lnTo>
                    <a:pt x="1324" y="1502"/>
                  </a:lnTo>
                  <a:lnTo>
                    <a:pt x="1324" y="1334"/>
                  </a:lnTo>
                  <a:lnTo>
                    <a:pt x="439" y="1334"/>
                  </a:lnTo>
                  <a:lnTo>
                    <a:pt x="439" y="0"/>
                  </a:lnTo>
                  <a:lnTo>
                    <a:pt x="320" y="1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5487" name="Freeform 1050"/>
            <p:cNvSpPr>
              <a:spLocks/>
            </p:cNvSpPr>
            <p:nvPr/>
          </p:nvSpPr>
          <p:spPr bwMode="auto">
            <a:xfrm>
              <a:off x="5138" y="2224"/>
              <a:ext cx="33" cy="421"/>
            </a:xfrm>
            <a:custGeom>
              <a:avLst/>
              <a:gdLst>
                <a:gd name="T0" fmla="*/ 0 w 99"/>
                <a:gd name="T1" fmla="*/ 0 h 1262"/>
                <a:gd name="T2" fmla="*/ 0 w 99"/>
                <a:gd name="T3" fmla="*/ 0 h 1262"/>
                <a:gd name="T4" fmla="*/ 0 w 99"/>
                <a:gd name="T5" fmla="*/ 0 h 1262"/>
                <a:gd name="T6" fmla="*/ 0 w 99"/>
                <a:gd name="T7" fmla="*/ 0 h 1262"/>
                <a:gd name="T8" fmla="*/ 0 w 99"/>
                <a:gd name="T9" fmla="*/ 0 h 1262"/>
                <a:gd name="T10" fmla="*/ 0 w 99"/>
                <a:gd name="T11" fmla="*/ 0 h 1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1262"/>
                <a:gd name="T20" fmla="*/ 99 w 99"/>
                <a:gd name="T21" fmla="*/ 1262 h 12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1262">
                  <a:moveTo>
                    <a:pt x="0" y="0"/>
                  </a:moveTo>
                  <a:lnTo>
                    <a:pt x="14" y="1262"/>
                  </a:lnTo>
                  <a:lnTo>
                    <a:pt x="99" y="1058"/>
                  </a:lnTo>
                  <a:lnTo>
                    <a:pt x="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5488" name="Freeform 1051"/>
            <p:cNvSpPr>
              <a:spLocks/>
            </p:cNvSpPr>
            <p:nvPr/>
          </p:nvSpPr>
          <p:spPr bwMode="auto">
            <a:xfrm>
              <a:off x="5227" y="2224"/>
              <a:ext cx="35" cy="425"/>
            </a:xfrm>
            <a:custGeom>
              <a:avLst/>
              <a:gdLst>
                <a:gd name="T0" fmla="*/ 0 w 106"/>
                <a:gd name="T1" fmla="*/ 0 h 1275"/>
                <a:gd name="T2" fmla="*/ 0 w 106"/>
                <a:gd name="T3" fmla="*/ 0 h 1275"/>
                <a:gd name="T4" fmla="*/ 0 w 106"/>
                <a:gd name="T5" fmla="*/ 0 h 1275"/>
                <a:gd name="T6" fmla="*/ 0 w 106"/>
                <a:gd name="T7" fmla="*/ 0 h 1275"/>
                <a:gd name="T8" fmla="*/ 0 w 106"/>
                <a:gd name="T9" fmla="*/ 0 h 1275"/>
                <a:gd name="T10" fmla="*/ 0 w 106"/>
                <a:gd name="T11" fmla="*/ 0 h 1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1275"/>
                <a:gd name="T20" fmla="*/ 106 w 106"/>
                <a:gd name="T21" fmla="*/ 1275 h 12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1275">
                  <a:moveTo>
                    <a:pt x="23" y="0"/>
                  </a:moveTo>
                  <a:lnTo>
                    <a:pt x="0" y="1275"/>
                  </a:lnTo>
                  <a:lnTo>
                    <a:pt x="85" y="1030"/>
                  </a:lnTo>
                  <a:lnTo>
                    <a:pt x="106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5489" name="Freeform 1052"/>
            <p:cNvSpPr>
              <a:spLocks/>
            </p:cNvSpPr>
            <p:nvPr/>
          </p:nvSpPr>
          <p:spPr bwMode="auto">
            <a:xfrm>
              <a:off x="5373" y="2746"/>
              <a:ext cx="47" cy="97"/>
            </a:xfrm>
            <a:custGeom>
              <a:avLst/>
              <a:gdLst>
                <a:gd name="T0" fmla="*/ 0 w 142"/>
                <a:gd name="T1" fmla="*/ 0 h 290"/>
                <a:gd name="T2" fmla="*/ 0 w 142"/>
                <a:gd name="T3" fmla="*/ 0 h 290"/>
                <a:gd name="T4" fmla="*/ 0 w 142"/>
                <a:gd name="T5" fmla="*/ 0 h 290"/>
                <a:gd name="T6" fmla="*/ 0 w 142"/>
                <a:gd name="T7" fmla="*/ 0 h 290"/>
                <a:gd name="T8" fmla="*/ 0 w 142"/>
                <a:gd name="T9" fmla="*/ 0 h 290"/>
                <a:gd name="T10" fmla="*/ 0 w 142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2"/>
                <a:gd name="T19" fmla="*/ 0 h 290"/>
                <a:gd name="T20" fmla="*/ 142 w 142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2" h="290">
                  <a:moveTo>
                    <a:pt x="0" y="15"/>
                  </a:moveTo>
                  <a:lnTo>
                    <a:pt x="0" y="290"/>
                  </a:lnTo>
                  <a:lnTo>
                    <a:pt x="142" y="241"/>
                  </a:lnTo>
                  <a:lnTo>
                    <a:pt x="1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</p:grpSp>
      <p:pic>
        <p:nvPicPr>
          <p:cNvPr id="275461" name="Picture 1053" descr="BL0032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3059114"/>
            <a:ext cx="1047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5462" name="Oval 1054"/>
          <p:cNvSpPr>
            <a:spLocks noChangeArrowheads="1"/>
          </p:cNvSpPr>
          <p:nvPr/>
        </p:nvSpPr>
        <p:spPr bwMode="auto">
          <a:xfrm>
            <a:off x="2936876" y="3614739"/>
            <a:ext cx="1590675" cy="12271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lIns="91398" tIns="45699" rIns="91398" bIns="45699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endParaRPr lang="sv-SE" altLang="sv-SE" sz="2400">
              <a:latin typeface="Calibri" panose="020F0502020204030204" pitchFamily="34" charset="0"/>
            </a:endParaRPr>
          </a:p>
        </p:txBody>
      </p:sp>
      <p:sp>
        <p:nvSpPr>
          <p:cNvPr id="275463" name="Rectangle 1055"/>
          <p:cNvSpPr>
            <a:spLocks noChangeArrowheads="1"/>
          </p:cNvSpPr>
          <p:nvPr/>
        </p:nvSpPr>
        <p:spPr bwMode="auto">
          <a:xfrm>
            <a:off x="2836864" y="3798889"/>
            <a:ext cx="18303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8" tIns="45699" rIns="91398" bIns="45699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0"/>
              </a:spcAft>
              <a:buFontTx/>
              <a:buNone/>
            </a:pPr>
            <a:r>
              <a:rPr lang="sv-SE" altLang="sv-SE" sz="16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Article</a:t>
            </a:r>
            <a:r>
              <a:rPr lang="sv-SE" altLang="sv-SE" sz="16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  <a:r>
              <a:rPr lang="sv-SE" altLang="sv-SE" sz="1600" b="1" dirty="0">
                <a:solidFill>
                  <a:srgbClr val="0000CC"/>
                </a:solidFill>
                <a:latin typeface="Calibri" panose="020F0502020204030204" pitchFamily="34" charset="0"/>
              </a:rPr>
              <a:t>2</a:t>
            </a:r>
            <a:br>
              <a:rPr lang="sv-SE" altLang="sv-SE" sz="1600" b="1" dirty="0">
                <a:solidFill>
                  <a:srgbClr val="0000CC"/>
                </a:solidFill>
                <a:latin typeface="Calibri" panose="020F0502020204030204" pitchFamily="34" charset="0"/>
              </a:rPr>
            </a:br>
            <a:r>
              <a:rPr lang="sv-SE" altLang="sv-SE" sz="1400" dirty="0" smtClean="0">
                <a:latin typeface="Calibri" panose="020F0502020204030204" pitchFamily="34" charset="0"/>
              </a:rPr>
              <a:t>Non </a:t>
            </a:r>
            <a:r>
              <a:rPr lang="sv-SE" altLang="sv-SE" sz="1400" dirty="0" err="1" smtClean="0">
                <a:latin typeface="Calibri" panose="020F0502020204030204" pitchFamily="34" charset="0"/>
              </a:rPr>
              <a:t>discrimination</a:t>
            </a:r>
            <a:endParaRPr lang="sv-SE" altLang="sv-SE" sz="1400" dirty="0">
              <a:latin typeface="Calibri" panose="020F0502020204030204" pitchFamily="34" charset="0"/>
            </a:endParaRPr>
          </a:p>
        </p:txBody>
      </p:sp>
      <p:grpSp>
        <p:nvGrpSpPr>
          <p:cNvPr id="275464" name="Group 1075"/>
          <p:cNvGrpSpPr>
            <a:grpSpLocks/>
          </p:cNvGrpSpPr>
          <p:nvPr/>
        </p:nvGrpSpPr>
        <p:grpSpPr bwMode="auto">
          <a:xfrm>
            <a:off x="4572001" y="3059114"/>
            <a:ext cx="1831975" cy="2530475"/>
            <a:chOff x="1830" y="2298"/>
            <a:chExt cx="1153" cy="1530"/>
          </a:xfrm>
        </p:grpSpPr>
        <p:grpSp>
          <p:nvGrpSpPr>
            <p:cNvPr id="275476" name="Group 1056"/>
            <p:cNvGrpSpPr>
              <a:grpSpLocks/>
            </p:cNvGrpSpPr>
            <p:nvPr/>
          </p:nvGrpSpPr>
          <p:grpSpPr bwMode="auto">
            <a:xfrm>
              <a:off x="2129" y="3187"/>
              <a:ext cx="580" cy="641"/>
              <a:chOff x="4929" y="2224"/>
              <a:chExt cx="580" cy="641"/>
            </a:xfrm>
          </p:grpSpPr>
          <p:sp>
            <p:nvSpPr>
              <p:cNvPr id="275480" name="Freeform 1057"/>
              <p:cNvSpPr>
                <a:spLocks/>
              </p:cNvSpPr>
              <p:nvPr/>
            </p:nvSpPr>
            <p:spPr bwMode="auto">
              <a:xfrm>
                <a:off x="5302" y="2231"/>
                <a:ext cx="52" cy="468"/>
              </a:xfrm>
              <a:custGeom>
                <a:avLst/>
                <a:gdLst>
                  <a:gd name="T0" fmla="*/ 0 w 155"/>
                  <a:gd name="T1" fmla="*/ 0 h 1406"/>
                  <a:gd name="T2" fmla="*/ 0 w 155"/>
                  <a:gd name="T3" fmla="*/ 0 h 1406"/>
                  <a:gd name="T4" fmla="*/ 0 w 155"/>
                  <a:gd name="T5" fmla="*/ 0 h 1406"/>
                  <a:gd name="T6" fmla="*/ 0 w 155"/>
                  <a:gd name="T7" fmla="*/ 0 h 1406"/>
                  <a:gd name="T8" fmla="*/ 0 w 155"/>
                  <a:gd name="T9" fmla="*/ 0 h 1406"/>
                  <a:gd name="T10" fmla="*/ 0 w 155"/>
                  <a:gd name="T11" fmla="*/ 0 h 1406"/>
                  <a:gd name="T12" fmla="*/ 0 w 155"/>
                  <a:gd name="T13" fmla="*/ 0 h 14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1406"/>
                  <a:gd name="T23" fmla="*/ 155 w 155"/>
                  <a:gd name="T24" fmla="*/ 1406 h 14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1406">
                    <a:moveTo>
                      <a:pt x="42" y="0"/>
                    </a:moveTo>
                    <a:lnTo>
                      <a:pt x="0" y="1406"/>
                    </a:lnTo>
                    <a:lnTo>
                      <a:pt x="91" y="1406"/>
                    </a:lnTo>
                    <a:lnTo>
                      <a:pt x="155" y="1179"/>
                    </a:lnTo>
                    <a:lnTo>
                      <a:pt x="155" y="3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81" name="Freeform 1058"/>
              <p:cNvSpPr>
                <a:spLocks/>
              </p:cNvSpPr>
              <p:nvPr/>
            </p:nvSpPr>
            <p:spPr bwMode="auto">
              <a:xfrm>
                <a:off x="4929" y="2231"/>
                <a:ext cx="580" cy="634"/>
              </a:xfrm>
              <a:custGeom>
                <a:avLst/>
                <a:gdLst>
                  <a:gd name="T0" fmla="*/ 0 w 1740"/>
                  <a:gd name="T1" fmla="*/ 0 h 1903"/>
                  <a:gd name="T2" fmla="*/ 0 w 1740"/>
                  <a:gd name="T3" fmla="*/ 0 h 1903"/>
                  <a:gd name="T4" fmla="*/ 0 w 1740"/>
                  <a:gd name="T5" fmla="*/ 0 h 1903"/>
                  <a:gd name="T6" fmla="*/ 0 w 1740"/>
                  <a:gd name="T7" fmla="*/ 0 h 1903"/>
                  <a:gd name="T8" fmla="*/ 0 w 1740"/>
                  <a:gd name="T9" fmla="*/ 0 h 1903"/>
                  <a:gd name="T10" fmla="*/ 0 w 1740"/>
                  <a:gd name="T11" fmla="*/ 0 h 1903"/>
                  <a:gd name="T12" fmla="*/ 0 w 1740"/>
                  <a:gd name="T13" fmla="*/ 0 h 1903"/>
                  <a:gd name="T14" fmla="*/ 0 w 1740"/>
                  <a:gd name="T15" fmla="*/ 0 h 1903"/>
                  <a:gd name="T16" fmla="*/ 0 w 1740"/>
                  <a:gd name="T17" fmla="*/ 0 h 1903"/>
                  <a:gd name="T18" fmla="*/ 0 w 1740"/>
                  <a:gd name="T19" fmla="*/ 0 h 1903"/>
                  <a:gd name="T20" fmla="*/ 0 w 1740"/>
                  <a:gd name="T21" fmla="*/ 0 h 1903"/>
                  <a:gd name="T22" fmla="*/ 0 w 1740"/>
                  <a:gd name="T23" fmla="*/ 0 h 1903"/>
                  <a:gd name="T24" fmla="*/ 0 w 1740"/>
                  <a:gd name="T25" fmla="*/ 0 h 1903"/>
                  <a:gd name="T26" fmla="*/ 0 w 1740"/>
                  <a:gd name="T27" fmla="*/ 0 h 1903"/>
                  <a:gd name="T28" fmla="*/ 0 w 1740"/>
                  <a:gd name="T29" fmla="*/ 0 h 1903"/>
                  <a:gd name="T30" fmla="*/ 0 w 1740"/>
                  <a:gd name="T31" fmla="*/ 0 h 1903"/>
                  <a:gd name="T32" fmla="*/ 0 w 1740"/>
                  <a:gd name="T33" fmla="*/ 0 h 1903"/>
                  <a:gd name="T34" fmla="*/ 0 w 1740"/>
                  <a:gd name="T35" fmla="*/ 0 h 1903"/>
                  <a:gd name="T36" fmla="*/ 0 w 1740"/>
                  <a:gd name="T37" fmla="*/ 0 h 1903"/>
                  <a:gd name="T38" fmla="*/ 0 w 1740"/>
                  <a:gd name="T39" fmla="*/ 0 h 1903"/>
                  <a:gd name="T40" fmla="*/ 0 w 1740"/>
                  <a:gd name="T41" fmla="*/ 0 h 190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40"/>
                  <a:gd name="T64" fmla="*/ 0 h 1903"/>
                  <a:gd name="T65" fmla="*/ 1740 w 1740"/>
                  <a:gd name="T66" fmla="*/ 1903 h 190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40" h="1903">
                    <a:moveTo>
                      <a:pt x="320" y="178"/>
                    </a:moveTo>
                    <a:lnTo>
                      <a:pt x="320" y="1399"/>
                    </a:lnTo>
                    <a:lnTo>
                      <a:pt x="276" y="1526"/>
                    </a:lnTo>
                    <a:lnTo>
                      <a:pt x="150" y="1554"/>
                    </a:lnTo>
                    <a:lnTo>
                      <a:pt x="157" y="1716"/>
                    </a:lnTo>
                    <a:lnTo>
                      <a:pt x="0" y="1903"/>
                    </a:lnTo>
                    <a:lnTo>
                      <a:pt x="1740" y="1898"/>
                    </a:lnTo>
                    <a:lnTo>
                      <a:pt x="1719" y="1778"/>
                    </a:lnTo>
                    <a:lnTo>
                      <a:pt x="327" y="1751"/>
                    </a:lnTo>
                    <a:lnTo>
                      <a:pt x="320" y="1624"/>
                    </a:lnTo>
                    <a:lnTo>
                      <a:pt x="1347" y="1624"/>
                    </a:lnTo>
                    <a:lnTo>
                      <a:pt x="1466" y="1546"/>
                    </a:lnTo>
                    <a:lnTo>
                      <a:pt x="396" y="1554"/>
                    </a:lnTo>
                    <a:lnTo>
                      <a:pt x="424" y="1427"/>
                    </a:lnTo>
                    <a:lnTo>
                      <a:pt x="1275" y="1434"/>
                    </a:lnTo>
                    <a:lnTo>
                      <a:pt x="1324" y="1502"/>
                    </a:lnTo>
                    <a:lnTo>
                      <a:pt x="1324" y="1334"/>
                    </a:lnTo>
                    <a:lnTo>
                      <a:pt x="439" y="1334"/>
                    </a:lnTo>
                    <a:lnTo>
                      <a:pt x="439" y="0"/>
                    </a:lnTo>
                    <a:lnTo>
                      <a:pt x="320" y="1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82" name="Freeform 1059"/>
              <p:cNvSpPr>
                <a:spLocks/>
              </p:cNvSpPr>
              <p:nvPr/>
            </p:nvSpPr>
            <p:spPr bwMode="auto">
              <a:xfrm>
                <a:off x="5138" y="2224"/>
                <a:ext cx="33" cy="421"/>
              </a:xfrm>
              <a:custGeom>
                <a:avLst/>
                <a:gdLst>
                  <a:gd name="T0" fmla="*/ 0 w 99"/>
                  <a:gd name="T1" fmla="*/ 0 h 1262"/>
                  <a:gd name="T2" fmla="*/ 0 w 99"/>
                  <a:gd name="T3" fmla="*/ 0 h 1262"/>
                  <a:gd name="T4" fmla="*/ 0 w 99"/>
                  <a:gd name="T5" fmla="*/ 0 h 1262"/>
                  <a:gd name="T6" fmla="*/ 0 w 99"/>
                  <a:gd name="T7" fmla="*/ 0 h 1262"/>
                  <a:gd name="T8" fmla="*/ 0 w 99"/>
                  <a:gd name="T9" fmla="*/ 0 h 1262"/>
                  <a:gd name="T10" fmla="*/ 0 w 99"/>
                  <a:gd name="T11" fmla="*/ 0 h 12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9"/>
                  <a:gd name="T19" fmla="*/ 0 h 1262"/>
                  <a:gd name="T20" fmla="*/ 99 w 99"/>
                  <a:gd name="T21" fmla="*/ 1262 h 12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9" h="1262">
                    <a:moveTo>
                      <a:pt x="0" y="0"/>
                    </a:moveTo>
                    <a:lnTo>
                      <a:pt x="14" y="1262"/>
                    </a:lnTo>
                    <a:lnTo>
                      <a:pt x="99" y="1058"/>
                    </a:lnTo>
                    <a:lnTo>
                      <a:pt x="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83" name="Freeform 1060"/>
              <p:cNvSpPr>
                <a:spLocks/>
              </p:cNvSpPr>
              <p:nvPr/>
            </p:nvSpPr>
            <p:spPr bwMode="auto">
              <a:xfrm>
                <a:off x="5227" y="2224"/>
                <a:ext cx="35" cy="425"/>
              </a:xfrm>
              <a:custGeom>
                <a:avLst/>
                <a:gdLst>
                  <a:gd name="T0" fmla="*/ 0 w 106"/>
                  <a:gd name="T1" fmla="*/ 0 h 1275"/>
                  <a:gd name="T2" fmla="*/ 0 w 106"/>
                  <a:gd name="T3" fmla="*/ 0 h 1275"/>
                  <a:gd name="T4" fmla="*/ 0 w 106"/>
                  <a:gd name="T5" fmla="*/ 0 h 1275"/>
                  <a:gd name="T6" fmla="*/ 0 w 106"/>
                  <a:gd name="T7" fmla="*/ 0 h 1275"/>
                  <a:gd name="T8" fmla="*/ 0 w 106"/>
                  <a:gd name="T9" fmla="*/ 0 h 1275"/>
                  <a:gd name="T10" fmla="*/ 0 w 106"/>
                  <a:gd name="T11" fmla="*/ 0 h 12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6"/>
                  <a:gd name="T19" fmla="*/ 0 h 1275"/>
                  <a:gd name="T20" fmla="*/ 106 w 106"/>
                  <a:gd name="T21" fmla="*/ 1275 h 12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6" h="1275">
                    <a:moveTo>
                      <a:pt x="23" y="0"/>
                    </a:moveTo>
                    <a:lnTo>
                      <a:pt x="0" y="1275"/>
                    </a:lnTo>
                    <a:lnTo>
                      <a:pt x="85" y="1030"/>
                    </a:lnTo>
                    <a:lnTo>
                      <a:pt x="106" y="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84" name="Freeform 1061"/>
              <p:cNvSpPr>
                <a:spLocks/>
              </p:cNvSpPr>
              <p:nvPr/>
            </p:nvSpPr>
            <p:spPr bwMode="auto">
              <a:xfrm>
                <a:off x="5373" y="2746"/>
                <a:ext cx="47" cy="97"/>
              </a:xfrm>
              <a:custGeom>
                <a:avLst/>
                <a:gdLst>
                  <a:gd name="T0" fmla="*/ 0 w 142"/>
                  <a:gd name="T1" fmla="*/ 0 h 290"/>
                  <a:gd name="T2" fmla="*/ 0 w 142"/>
                  <a:gd name="T3" fmla="*/ 0 h 290"/>
                  <a:gd name="T4" fmla="*/ 0 w 142"/>
                  <a:gd name="T5" fmla="*/ 0 h 290"/>
                  <a:gd name="T6" fmla="*/ 0 w 142"/>
                  <a:gd name="T7" fmla="*/ 0 h 290"/>
                  <a:gd name="T8" fmla="*/ 0 w 142"/>
                  <a:gd name="T9" fmla="*/ 0 h 290"/>
                  <a:gd name="T10" fmla="*/ 0 w 142"/>
                  <a:gd name="T11" fmla="*/ 0 h 2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2"/>
                  <a:gd name="T19" fmla="*/ 0 h 290"/>
                  <a:gd name="T20" fmla="*/ 142 w 142"/>
                  <a:gd name="T21" fmla="*/ 290 h 2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2" h="290">
                    <a:moveTo>
                      <a:pt x="0" y="15"/>
                    </a:moveTo>
                    <a:lnTo>
                      <a:pt x="0" y="290"/>
                    </a:lnTo>
                    <a:lnTo>
                      <a:pt x="142" y="241"/>
                    </a:lnTo>
                    <a:lnTo>
                      <a:pt x="10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</p:grpSp>
        <p:pic>
          <p:nvPicPr>
            <p:cNvPr id="275477" name="Picture 1062" descr="BL00326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6" y="2298"/>
              <a:ext cx="660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5478" name="Oval 1063"/>
            <p:cNvSpPr>
              <a:spLocks noChangeArrowheads="1"/>
            </p:cNvSpPr>
            <p:nvPr/>
          </p:nvSpPr>
          <p:spPr bwMode="auto">
            <a:xfrm>
              <a:off x="1886" y="2605"/>
              <a:ext cx="1002" cy="77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108807" tIns="54404" rIns="108807" bIns="54404" anchor="ctr"/>
            <a:lstStyle>
              <a:lvl1pPr>
                <a:spcAft>
                  <a:spcPts val="900"/>
                </a:spcAft>
                <a:buFont typeface="Symbol" panose="05050102010706020507" pitchFamily="18" charset="2"/>
                <a:buChar char="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ts val="450"/>
                </a:spcAft>
                <a:buFont typeface="Symbol" panose="05050102010706020507" pitchFamily="18" charset="2"/>
                <a:buChar char="-"/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ct val="0"/>
                </a:spcAft>
                <a:buFontTx/>
                <a:buNone/>
              </a:pPr>
              <a:endParaRPr lang="sv-SE" altLang="sv-SE" sz="2400">
                <a:latin typeface="Calibri" panose="020F0502020204030204" pitchFamily="34" charset="0"/>
              </a:endParaRPr>
            </a:p>
          </p:txBody>
        </p:sp>
        <p:sp>
          <p:nvSpPr>
            <p:cNvPr id="275479" name="Rectangle 1064"/>
            <p:cNvSpPr>
              <a:spLocks noChangeArrowheads="1"/>
            </p:cNvSpPr>
            <p:nvPr/>
          </p:nvSpPr>
          <p:spPr bwMode="auto">
            <a:xfrm>
              <a:off x="1830" y="2783"/>
              <a:ext cx="1153" cy="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807" tIns="54404" rIns="108807" bIns="54404">
              <a:spAutoFit/>
            </a:bodyPr>
            <a:lstStyle>
              <a:lvl1pPr>
                <a:spcAft>
                  <a:spcPts val="900"/>
                </a:spcAft>
                <a:buFont typeface="Symbol" panose="05050102010706020507" pitchFamily="18" charset="2"/>
                <a:buChar char="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ts val="450"/>
                </a:spcAft>
                <a:buFont typeface="Symbol" panose="05050102010706020507" pitchFamily="18" charset="2"/>
                <a:buChar char="-"/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0"/>
                </a:spcAft>
                <a:buFontTx/>
                <a:buNone/>
              </a:pPr>
              <a:r>
                <a:rPr lang="sv-SE" altLang="sv-SE" sz="1600" b="1" dirty="0" err="1" smtClean="0">
                  <a:solidFill>
                    <a:srgbClr val="0000CC"/>
                  </a:solidFill>
                  <a:latin typeface="Calibri" panose="020F0502020204030204" pitchFamily="34" charset="0"/>
                </a:rPr>
                <a:t>Article</a:t>
              </a:r>
              <a:r>
                <a:rPr lang="sv-SE" altLang="sv-SE" sz="1600" b="1" dirty="0" smtClean="0">
                  <a:solidFill>
                    <a:srgbClr val="0000CC"/>
                  </a:solidFill>
                  <a:latin typeface="Calibri" panose="020F0502020204030204" pitchFamily="34" charset="0"/>
                </a:rPr>
                <a:t> </a:t>
              </a:r>
              <a:r>
                <a:rPr lang="sv-SE" altLang="sv-SE" sz="1600" b="1" dirty="0">
                  <a:solidFill>
                    <a:srgbClr val="0000CC"/>
                  </a:solidFill>
                  <a:latin typeface="Calibri" panose="020F0502020204030204" pitchFamily="34" charset="0"/>
                </a:rPr>
                <a:t>3</a:t>
              </a:r>
              <a:r>
                <a:rPr lang="sv-SE" altLang="sv-SE" sz="16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/>
              </a:r>
              <a:br>
                <a:rPr lang="sv-SE" altLang="sv-SE" sz="1600" b="1" dirty="0">
                  <a:solidFill>
                    <a:schemeClr val="bg2"/>
                  </a:solidFill>
                  <a:latin typeface="Calibri" panose="020F0502020204030204" pitchFamily="34" charset="0"/>
                </a:rPr>
              </a:br>
              <a:r>
                <a:rPr lang="sv-SE" altLang="sv-SE" sz="1400" dirty="0" smtClean="0">
                  <a:latin typeface="Calibri" panose="020F0502020204030204" pitchFamily="34" charset="0"/>
                </a:rPr>
                <a:t>The best interests </a:t>
              </a:r>
            </a:p>
            <a:p>
              <a:pPr algn="ctr">
                <a:spcAft>
                  <a:spcPct val="0"/>
                </a:spcAft>
                <a:buFontTx/>
                <a:buNone/>
              </a:pPr>
              <a:r>
                <a:rPr lang="sv-SE" altLang="sv-SE" sz="1400" dirty="0" err="1" smtClean="0">
                  <a:latin typeface="Calibri" panose="020F0502020204030204" pitchFamily="34" charset="0"/>
                </a:rPr>
                <a:t>of</a:t>
              </a:r>
              <a:r>
                <a:rPr lang="sv-SE" altLang="sv-SE" sz="1400" dirty="0" smtClean="0">
                  <a:latin typeface="Calibri" panose="020F0502020204030204" pitchFamily="34" charset="0"/>
                </a:rPr>
                <a:t> the </a:t>
              </a:r>
              <a:r>
                <a:rPr lang="sv-SE" altLang="sv-SE" sz="1400" dirty="0" err="1" smtClean="0">
                  <a:latin typeface="Calibri" panose="020F0502020204030204" pitchFamily="34" charset="0"/>
                </a:rPr>
                <a:t>cild</a:t>
              </a:r>
              <a:endParaRPr lang="sv-SE" altLang="sv-SE" sz="14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75465" name="Group 1076"/>
          <p:cNvGrpSpPr>
            <a:grpSpLocks/>
          </p:cNvGrpSpPr>
          <p:nvPr/>
        </p:nvGrpSpPr>
        <p:grpSpPr bwMode="auto">
          <a:xfrm>
            <a:off x="6297613" y="3059114"/>
            <a:ext cx="1828800" cy="2530475"/>
            <a:chOff x="2918" y="2314"/>
            <a:chExt cx="1153" cy="1530"/>
          </a:xfrm>
        </p:grpSpPr>
        <p:grpSp>
          <p:nvGrpSpPr>
            <p:cNvPr id="275467" name="Group 1065"/>
            <p:cNvGrpSpPr>
              <a:grpSpLocks/>
            </p:cNvGrpSpPr>
            <p:nvPr/>
          </p:nvGrpSpPr>
          <p:grpSpPr bwMode="auto">
            <a:xfrm>
              <a:off x="3217" y="3203"/>
              <a:ext cx="580" cy="641"/>
              <a:chOff x="4929" y="2224"/>
              <a:chExt cx="580" cy="641"/>
            </a:xfrm>
          </p:grpSpPr>
          <p:sp>
            <p:nvSpPr>
              <p:cNvPr id="275471" name="Freeform 1066"/>
              <p:cNvSpPr>
                <a:spLocks/>
              </p:cNvSpPr>
              <p:nvPr/>
            </p:nvSpPr>
            <p:spPr bwMode="auto">
              <a:xfrm>
                <a:off x="5302" y="2231"/>
                <a:ext cx="52" cy="468"/>
              </a:xfrm>
              <a:custGeom>
                <a:avLst/>
                <a:gdLst>
                  <a:gd name="T0" fmla="*/ 0 w 155"/>
                  <a:gd name="T1" fmla="*/ 0 h 1406"/>
                  <a:gd name="T2" fmla="*/ 0 w 155"/>
                  <a:gd name="T3" fmla="*/ 0 h 1406"/>
                  <a:gd name="T4" fmla="*/ 0 w 155"/>
                  <a:gd name="T5" fmla="*/ 0 h 1406"/>
                  <a:gd name="T6" fmla="*/ 0 w 155"/>
                  <a:gd name="T7" fmla="*/ 0 h 1406"/>
                  <a:gd name="T8" fmla="*/ 0 w 155"/>
                  <a:gd name="T9" fmla="*/ 0 h 1406"/>
                  <a:gd name="T10" fmla="*/ 0 w 155"/>
                  <a:gd name="T11" fmla="*/ 0 h 1406"/>
                  <a:gd name="T12" fmla="*/ 0 w 155"/>
                  <a:gd name="T13" fmla="*/ 0 h 14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5"/>
                  <a:gd name="T22" fmla="*/ 0 h 1406"/>
                  <a:gd name="T23" fmla="*/ 155 w 155"/>
                  <a:gd name="T24" fmla="*/ 1406 h 14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5" h="1406">
                    <a:moveTo>
                      <a:pt x="42" y="0"/>
                    </a:moveTo>
                    <a:lnTo>
                      <a:pt x="0" y="1406"/>
                    </a:lnTo>
                    <a:lnTo>
                      <a:pt x="91" y="1406"/>
                    </a:lnTo>
                    <a:lnTo>
                      <a:pt x="155" y="1179"/>
                    </a:lnTo>
                    <a:lnTo>
                      <a:pt x="155" y="3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72" name="Freeform 1067"/>
              <p:cNvSpPr>
                <a:spLocks/>
              </p:cNvSpPr>
              <p:nvPr/>
            </p:nvSpPr>
            <p:spPr bwMode="auto">
              <a:xfrm>
                <a:off x="4929" y="2231"/>
                <a:ext cx="580" cy="634"/>
              </a:xfrm>
              <a:custGeom>
                <a:avLst/>
                <a:gdLst>
                  <a:gd name="T0" fmla="*/ 0 w 1740"/>
                  <a:gd name="T1" fmla="*/ 0 h 1903"/>
                  <a:gd name="T2" fmla="*/ 0 w 1740"/>
                  <a:gd name="T3" fmla="*/ 0 h 1903"/>
                  <a:gd name="T4" fmla="*/ 0 w 1740"/>
                  <a:gd name="T5" fmla="*/ 0 h 1903"/>
                  <a:gd name="T6" fmla="*/ 0 w 1740"/>
                  <a:gd name="T7" fmla="*/ 0 h 1903"/>
                  <a:gd name="T8" fmla="*/ 0 w 1740"/>
                  <a:gd name="T9" fmla="*/ 0 h 1903"/>
                  <a:gd name="T10" fmla="*/ 0 w 1740"/>
                  <a:gd name="T11" fmla="*/ 0 h 1903"/>
                  <a:gd name="T12" fmla="*/ 0 w 1740"/>
                  <a:gd name="T13" fmla="*/ 0 h 1903"/>
                  <a:gd name="T14" fmla="*/ 0 w 1740"/>
                  <a:gd name="T15" fmla="*/ 0 h 1903"/>
                  <a:gd name="T16" fmla="*/ 0 w 1740"/>
                  <a:gd name="T17" fmla="*/ 0 h 1903"/>
                  <a:gd name="T18" fmla="*/ 0 w 1740"/>
                  <a:gd name="T19" fmla="*/ 0 h 1903"/>
                  <a:gd name="T20" fmla="*/ 0 w 1740"/>
                  <a:gd name="T21" fmla="*/ 0 h 1903"/>
                  <a:gd name="T22" fmla="*/ 0 w 1740"/>
                  <a:gd name="T23" fmla="*/ 0 h 1903"/>
                  <a:gd name="T24" fmla="*/ 0 w 1740"/>
                  <a:gd name="T25" fmla="*/ 0 h 1903"/>
                  <a:gd name="T26" fmla="*/ 0 w 1740"/>
                  <a:gd name="T27" fmla="*/ 0 h 1903"/>
                  <a:gd name="T28" fmla="*/ 0 w 1740"/>
                  <a:gd name="T29" fmla="*/ 0 h 1903"/>
                  <a:gd name="T30" fmla="*/ 0 w 1740"/>
                  <a:gd name="T31" fmla="*/ 0 h 1903"/>
                  <a:gd name="T32" fmla="*/ 0 w 1740"/>
                  <a:gd name="T33" fmla="*/ 0 h 1903"/>
                  <a:gd name="T34" fmla="*/ 0 w 1740"/>
                  <a:gd name="T35" fmla="*/ 0 h 1903"/>
                  <a:gd name="T36" fmla="*/ 0 w 1740"/>
                  <a:gd name="T37" fmla="*/ 0 h 1903"/>
                  <a:gd name="T38" fmla="*/ 0 w 1740"/>
                  <a:gd name="T39" fmla="*/ 0 h 1903"/>
                  <a:gd name="T40" fmla="*/ 0 w 1740"/>
                  <a:gd name="T41" fmla="*/ 0 h 190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40"/>
                  <a:gd name="T64" fmla="*/ 0 h 1903"/>
                  <a:gd name="T65" fmla="*/ 1740 w 1740"/>
                  <a:gd name="T66" fmla="*/ 1903 h 190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40" h="1903">
                    <a:moveTo>
                      <a:pt x="320" y="178"/>
                    </a:moveTo>
                    <a:lnTo>
                      <a:pt x="320" y="1399"/>
                    </a:lnTo>
                    <a:lnTo>
                      <a:pt x="276" y="1526"/>
                    </a:lnTo>
                    <a:lnTo>
                      <a:pt x="150" y="1554"/>
                    </a:lnTo>
                    <a:lnTo>
                      <a:pt x="157" y="1716"/>
                    </a:lnTo>
                    <a:lnTo>
                      <a:pt x="0" y="1903"/>
                    </a:lnTo>
                    <a:lnTo>
                      <a:pt x="1740" y="1898"/>
                    </a:lnTo>
                    <a:lnTo>
                      <a:pt x="1719" y="1778"/>
                    </a:lnTo>
                    <a:lnTo>
                      <a:pt x="327" y="1751"/>
                    </a:lnTo>
                    <a:lnTo>
                      <a:pt x="320" y="1624"/>
                    </a:lnTo>
                    <a:lnTo>
                      <a:pt x="1347" y="1624"/>
                    </a:lnTo>
                    <a:lnTo>
                      <a:pt x="1466" y="1546"/>
                    </a:lnTo>
                    <a:lnTo>
                      <a:pt x="396" y="1554"/>
                    </a:lnTo>
                    <a:lnTo>
                      <a:pt x="424" y="1427"/>
                    </a:lnTo>
                    <a:lnTo>
                      <a:pt x="1275" y="1434"/>
                    </a:lnTo>
                    <a:lnTo>
                      <a:pt x="1324" y="1502"/>
                    </a:lnTo>
                    <a:lnTo>
                      <a:pt x="1324" y="1334"/>
                    </a:lnTo>
                    <a:lnTo>
                      <a:pt x="439" y="1334"/>
                    </a:lnTo>
                    <a:lnTo>
                      <a:pt x="439" y="0"/>
                    </a:lnTo>
                    <a:lnTo>
                      <a:pt x="320" y="1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73" name="Freeform 1068"/>
              <p:cNvSpPr>
                <a:spLocks/>
              </p:cNvSpPr>
              <p:nvPr/>
            </p:nvSpPr>
            <p:spPr bwMode="auto">
              <a:xfrm>
                <a:off x="5138" y="2224"/>
                <a:ext cx="33" cy="421"/>
              </a:xfrm>
              <a:custGeom>
                <a:avLst/>
                <a:gdLst>
                  <a:gd name="T0" fmla="*/ 0 w 99"/>
                  <a:gd name="T1" fmla="*/ 0 h 1262"/>
                  <a:gd name="T2" fmla="*/ 0 w 99"/>
                  <a:gd name="T3" fmla="*/ 0 h 1262"/>
                  <a:gd name="T4" fmla="*/ 0 w 99"/>
                  <a:gd name="T5" fmla="*/ 0 h 1262"/>
                  <a:gd name="T6" fmla="*/ 0 w 99"/>
                  <a:gd name="T7" fmla="*/ 0 h 1262"/>
                  <a:gd name="T8" fmla="*/ 0 w 99"/>
                  <a:gd name="T9" fmla="*/ 0 h 1262"/>
                  <a:gd name="T10" fmla="*/ 0 w 99"/>
                  <a:gd name="T11" fmla="*/ 0 h 12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9"/>
                  <a:gd name="T19" fmla="*/ 0 h 1262"/>
                  <a:gd name="T20" fmla="*/ 99 w 99"/>
                  <a:gd name="T21" fmla="*/ 1262 h 12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9" h="1262">
                    <a:moveTo>
                      <a:pt x="0" y="0"/>
                    </a:moveTo>
                    <a:lnTo>
                      <a:pt x="14" y="1262"/>
                    </a:lnTo>
                    <a:lnTo>
                      <a:pt x="99" y="1058"/>
                    </a:lnTo>
                    <a:lnTo>
                      <a:pt x="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74" name="Freeform 1069"/>
              <p:cNvSpPr>
                <a:spLocks/>
              </p:cNvSpPr>
              <p:nvPr/>
            </p:nvSpPr>
            <p:spPr bwMode="auto">
              <a:xfrm>
                <a:off x="5227" y="2224"/>
                <a:ext cx="35" cy="425"/>
              </a:xfrm>
              <a:custGeom>
                <a:avLst/>
                <a:gdLst>
                  <a:gd name="T0" fmla="*/ 0 w 106"/>
                  <a:gd name="T1" fmla="*/ 0 h 1275"/>
                  <a:gd name="T2" fmla="*/ 0 w 106"/>
                  <a:gd name="T3" fmla="*/ 0 h 1275"/>
                  <a:gd name="T4" fmla="*/ 0 w 106"/>
                  <a:gd name="T5" fmla="*/ 0 h 1275"/>
                  <a:gd name="T6" fmla="*/ 0 w 106"/>
                  <a:gd name="T7" fmla="*/ 0 h 1275"/>
                  <a:gd name="T8" fmla="*/ 0 w 106"/>
                  <a:gd name="T9" fmla="*/ 0 h 1275"/>
                  <a:gd name="T10" fmla="*/ 0 w 106"/>
                  <a:gd name="T11" fmla="*/ 0 h 12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6"/>
                  <a:gd name="T19" fmla="*/ 0 h 1275"/>
                  <a:gd name="T20" fmla="*/ 106 w 106"/>
                  <a:gd name="T21" fmla="*/ 1275 h 12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6" h="1275">
                    <a:moveTo>
                      <a:pt x="23" y="0"/>
                    </a:moveTo>
                    <a:lnTo>
                      <a:pt x="0" y="1275"/>
                    </a:lnTo>
                    <a:lnTo>
                      <a:pt x="85" y="1030"/>
                    </a:lnTo>
                    <a:lnTo>
                      <a:pt x="106" y="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  <p:sp>
            <p:nvSpPr>
              <p:cNvPr id="275475" name="Freeform 1070"/>
              <p:cNvSpPr>
                <a:spLocks/>
              </p:cNvSpPr>
              <p:nvPr/>
            </p:nvSpPr>
            <p:spPr bwMode="auto">
              <a:xfrm>
                <a:off x="5373" y="2746"/>
                <a:ext cx="47" cy="97"/>
              </a:xfrm>
              <a:custGeom>
                <a:avLst/>
                <a:gdLst>
                  <a:gd name="T0" fmla="*/ 0 w 142"/>
                  <a:gd name="T1" fmla="*/ 0 h 290"/>
                  <a:gd name="T2" fmla="*/ 0 w 142"/>
                  <a:gd name="T3" fmla="*/ 0 h 290"/>
                  <a:gd name="T4" fmla="*/ 0 w 142"/>
                  <a:gd name="T5" fmla="*/ 0 h 290"/>
                  <a:gd name="T6" fmla="*/ 0 w 142"/>
                  <a:gd name="T7" fmla="*/ 0 h 290"/>
                  <a:gd name="T8" fmla="*/ 0 w 142"/>
                  <a:gd name="T9" fmla="*/ 0 h 290"/>
                  <a:gd name="T10" fmla="*/ 0 w 142"/>
                  <a:gd name="T11" fmla="*/ 0 h 2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2"/>
                  <a:gd name="T19" fmla="*/ 0 h 290"/>
                  <a:gd name="T20" fmla="*/ 142 w 142"/>
                  <a:gd name="T21" fmla="*/ 290 h 2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2" h="290">
                    <a:moveTo>
                      <a:pt x="0" y="15"/>
                    </a:moveTo>
                    <a:lnTo>
                      <a:pt x="0" y="290"/>
                    </a:lnTo>
                    <a:lnTo>
                      <a:pt x="142" y="241"/>
                    </a:lnTo>
                    <a:lnTo>
                      <a:pt x="10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8807" tIns="54404" rIns="108807" bIns="54404"/>
              <a:lstStyle/>
              <a:p>
                <a:endParaRPr lang="sv-SE"/>
              </a:p>
            </p:txBody>
          </p:sp>
        </p:grpSp>
        <p:pic>
          <p:nvPicPr>
            <p:cNvPr id="275468" name="Picture 1071" descr="BL00326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" y="2314"/>
              <a:ext cx="660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5469" name="Oval 1072"/>
            <p:cNvSpPr>
              <a:spLocks noChangeArrowheads="1"/>
            </p:cNvSpPr>
            <p:nvPr/>
          </p:nvSpPr>
          <p:spPr bwMode="auto">
            <a:xfrm>
              <a:off x="2974" y="2621"/>
              <a:ext cx="1002" cy="77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108807" tIns="54404" rIns="108807" bIns="54404" anchor="ctr"/>
            <a:lstStyle>
              <a:lvl1pPr>
                <a:spcAft>
                  <a:spcPts val="900"/>
                </a:spcAft>
                <a:buFont typeface="Symbol" panose="05050102010706020507" pitchFamily="18" charset="2"/>
                <a:buChar char="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ts val="450"/>
                </a:spcAft>
                <a:buFont typeface="Symbol" panose="05050102010706020507" pitchFamily="18" charset="2"/>
                <a:buChar char="-"/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Aft>
                  <a:spcPct val="0"/>
                </a:spcAft>
                <a:buFontTx/>
                <a:buNone/>
              </a:pPr>
              <a:endParaRPr lang="sv-SE" altLang="sv-SE" sz="2400">
                <a:latin typeface="Calibri" panose="020F0502020204030204" pitchFamily="34" charset="0"/>
              </a:endParaRPr>
            </a:p>
          </p:txBody>
        </p:sp>
        <p:sp>
          <p:nvSpPr>
            <p:cNvPr id="275470" name="Rectangle 1073"/>
            <p:cNvSpPr>
              <a:spLocks noChangeArrowheads="1"/>
            </p:cNvSpPr>
            <p:nvPr/>
          </p:nvSpPr>
          <p:spPr bwMode="auto">
            <a:xfrm>
              <a:off x="2918" y="2727"/>
              <a:ext cx="1153" cy="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807" tIns="54404" rIns="108807" bIns="54404">
              <a:spAutoFit/>
            </a:bodyPr>
            <a:lstStyle>
              <a:lvl1pPr>
                <a:spcAft>
                  <a:spcPts val="900"/>
                </a:spcAft>
                <a:buFont typeface="Symbol" panose="05050102010706020507" pitchFamily="18" charset="2"/>
                <a:buChar char="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ts val="450"/>
                </a:spcAft>
                <a:buFont typeface="Symbol" panose="05050102010706020507" pitchFamily="18" charset="2"/>
                <a:buChar char="-"/>
                <a:defRPr sz="1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ts val="150"/>
                </a:spcAft>
                <a:buFont typeface="Symbol" panose="05050102010706020507" pitchFamily="18" charset="2"/>
                <a:buChar char="-"/>
                <a:defRPr sz="13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ct val="0"/>
                </a:spcAft>
                <a:buFontTx/>
                <a:buNone/>
              </a:pPr>
              <a:r>
                <a:rPr lang="sv-SE" altLang="sv-SE" sz="1600" b="1" dirty="0" err="1" smtClean="0">
                  <a:solidFill>
                    <a:srgbClr val="0000CC"/>
                  </a:solidFill>
                  <a:latin typeface="Calibri" panose="020F0502020204030204" pitchFamily="34" charset="0"/>
                </a:rPr>
                <a:t>Article</a:t>
              </a:r>
              <a:r>
                <a:rPr lang="sv-SE" altLang="sv-SE" sz="1600" b="1" dirty="0" smtClean="0">
                  <a:solidFill>
                    <a:srgbClr val="0000CC"/>
                  </a:solidFill>
                  <a:latin typeface="Calibri" panose="020F0502020204030204" pitchFamily="34" charset="0"/>
                </a:rPr>
                <a:t> </a:t>
              </a:r>
              <a:r>
                <a:rPr lang="sv-SE" altLang="sv-SE" sz="1600" b="1" dirty="0">
                  <a:solidFill>
                    <a:srgbClr val="0000CC"/>
                  </a:solidFill>
                  <a:latin typeface="Calibri" panose="020F0502020204030204" pitchFamily="34" charset="0"/>
                </a:rPr>
                <a:t>6</a:t>
              </a:r>
              <a:br>
                <a:rPr lang="sv-SE" altLang="sv-SE" sz="1600" b="1" dirty="0">
                  <a:solidFill>
                    <a:srgbClr val="0000CC"/>
                  </a:solidFill>
                  <a:latin typeface="Calibri" panose="020F0502020204030204" pitchFamily="34" charset="0"/>
                </a:rPr>
              </a:br>
              <a:r>
                <a:rPr lang="sv-SE" altLang="sv-SE" sz="1400" dirty="0" smtClean="0">
                  <a:latin typeface="Calibri" panose="020F0502020204030204" pitchFamily="34" charset="0"/>
                </a:rPr>
                <a:t>The right to </a:t>
              </a:r>
              <a:r>
                <a:rPr lang="sv-SE" altLang="sv-SE" sz="1400" dirty="0" err="1" smtClean="0">
                  <a:latin typeface="Calibri" panose="020F0502020204030204" pitchFamily="34" charset="0"/>
                </a:rPr>
                <a:t>life</a:t>
              </a:r>
              <a:r>
                <a:rPr lang="sv-SE" altLang="sv-SE" sz="1400" dirty="0" smtClean="0">
                  <a:latin typeface="Calibri" panose="020F0502020204030204" pitchFamily="34" charset="0"/>
                </a:rPr>
                <a:t>, </a:t>
              </a:r>
              <a:r>
                <a:rPr lang="sv-SE" altLang="sv-SE" sz="1400" dirty="0" err="1" smtClean="0">
                  <a:latin typeface="Calibri" panose="020F0502020204030204" pitchFamily="34" charset="0"/>
                </a:rPr>
                <a:t>survival</a:t>
              </a:r>
              <a:r>
                <a:rPr lang="sv-SE" altLang="sv-SE" sz="1400" dirty="0" smtClean="0">
                  <a:latin typeface="Calibri" panose="020F0502020204030204" pitchFamily="34" charset="0"/>
                </a:rPr>
                <a:t> and </a:t>
              </a:r>
              <a:r>
                <a:rPr lang="sv-SE" altLang="sv-SE" sz="1400" dirty="0" err="1" smtClean="0">
                  <a:latin typeface="Calibri" panose="020F0502020204030204" pitchFamily="34" charset="0"/>
                </a:rPr>
                <a:t>development</a:t>
              </a:r>
              <a:endParaRPr lang="sv-SE" altLang="sv-SE" sz="1400" dirty="0">
                <a:latin typeface="Calibri" panose="020F0502020204030204" pitchFamily="34" charset="0"/>
              </a:endParaRPr>
            </a:p>
          </p:txBody>
        </p:sp>
      </p:grpSp>
      <p:sp>
        <p:nvSpPr>
          <p:cNvPr id="38922" name="Rectangle 1078"/>
          <p:cNvSpPr>
            <a:spLocks noChangeArrowheads="1"/>
          </p:cNvSpPr>
          <p:nvPr/>
        </p:nvSpPr>
        <p:spPr bwMode="auto">
          <a:xfrm>
            <a:off x="603695" y="5881117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8" tIns="45699" rIns="91398" bIns="45699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sv-SE" altLang="sv-SE" sz="4400" b="1" dirty="0">
              <a:latin typeface="+mj-lt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/>
              <a:t>General principals</a:t>
            </a:r>
            <a:br>
              <a:rPr lang="sv-SE" alt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2822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 err="1" smtClean="0"/>
              <a:t>Article</a:t>
            </a:r>
            <a:r>
              <a:rPr lang="sv-SE" altLang="sv-SE" dirty="0" smtClean="0"/>
              <a:t> 2 – non </a:t>
            </a:r>
            <a:r>
              <a:rPr lang="sv-SE" altLang="sv-SE" dirty="0" err="1" smtClean="0"/>
              <a:t>discrimination</a:t>
            </a:r>
            <a:endParaRPr lang="sv-SE" altLang="sv-SE" dirty="0" smtClean="0"/>
          </a:p>
        </p:txBody>
      </p:sp>
      <p:sp>
        <p:nvSpPr>
          <p:cNvPr id="41987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163" indent="0">
              <a:buNone/>
            </a:pPr>
            <a:endParaRPr lang="en-US" dirty="0" smtClean="0"/>
          </a:p>
          <a:p>
            <a:pPr marL="30163" indent="0">
              <a:buNone/>
            </a:pPr>
            <a:r>
              <a:rPr lang="en-US" dirty="0" smtClean="0"/>
              <a:t>States Parties shall:</a:t>
            </a:r>
          </a:p>
          <a:p>
            <a:pPr marL="30163" indent="0">
              <a:buNone/>
            </a:pPr>
            <a:r>
              <a:rPr lang="en-US" dirty="0" smtClean="0"/>
              <a:t>“respect </a:t>
            </a:r>
            <a:r>
              <a:rPr lang="en-US" dirty="0"/>
              <a:t>and ensure” all </a:t>
            </a:r>
            <a:r>
              <a:rPr lang="en-US" dirty="0" smtClean="0"/>
              <a:t>the rights </a:t>
            </a:r>
            <a:r>
              <a:rPr lang="en-US" dirty="0"/>
              <a:t>in the Convention to all children in </a:t>
            </a:r>
            <a:r>
              <a:rPr lang="en-US" dirty="0" smtClean="0"/>
              <a:t>their jurisdiction </a:t>
            </a:r>
            <a:r>
              <a:rPr lang="en-US" dirty="0"/>
              <a:t>without discrimination of any kind</a:t>
            </a:r>
            <a:r>
              <a:rPr lang="en-US" dirty="0" smtClean="0"/>
              <a:t>.</a:t>
            </a:r>
          </a:p>
          <a:p>
            <a:endParaRPr lang="en-US" altLang="sv-SE" dirty="0"/>
          </a:p>
        </p:txBody>
      </p:sp>
    </p:spTree>
    <p:extLst>
      <p:ext uri="{BB962C8B-B14F-4D97-AF65-F5344CB8AC3E}">
        <p14:creationId xmlns:p14="http://schemas.microsoft.com/office/powerpoint/2010/main" val="51458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>2 – The Committee´s Comments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altLang="sv-SE" dirty="0" err="1" smtClean="0"/>
              <a:t>Interrelated</a:t>
            </a:r>
            <a:r>
              <a:rPr lang="sv-SE" altLang="sv-SE" dirty="0" smtClean="0"/>
              <a:t> to all </a:t>
            </a:r>
            <a:r>
              <a:rPr lang="sv-SE" altLang="sv-SE" dirty="0" err="1" smtClean="0"/>
              <a:t>other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rights</a:t>
            </a:r>
            <a:r>
              <a:rPr lang="sv-SE" altLang="sv-SE" dirty="0" smtClean="0"/>
              <a:t> in the </a:t>
            </a:r>
            <a:r>
              <a:rPr lang="sv-SE" altLang="sv-SE" dirty="0" err="1" smtClean="0"/>
              <a:t>convention</a:t>
            </a:r>
            <a:endParaRPr lang="en-US" altLang="sv-SE" dirty="0" smtClean="0"/>
          </a:p>
          <a:p>
            <a:r>
              <a:rPr lang="en-US" altLang="sv-SE" dirty="0"/>
              <a:t>Visible in legislation</a:t>
            </a:r>
          </a:p>
          <a:p>
            <a:pPr eaLnBrk="1" hangingPunct="1"/>
            <a:r>
              <a:rPr lang="en-US" altLang="sv-SE" dirty="0" smtClean="0"/>
              <a:t>Strategic planning</a:t>
            </a:r>
            <a:endParaRPr lang="en-US" altLang="sv-SE" dirty="0"/>
          </a:p>
          <a:p>
            <a:pPr eaLnBrk="1" hangingPunct="1"/>
            <a:r>
              <a:rPr lang="en-US" altLang="sv-SE" dirty="0" smtClean="0"/>
              <a:t>Awareness raising, education, information</a:t>
            </a:r>
            <a:endParaRPr lang="en-US" altLang="sv-SE" dirty="0"/>
          </a:p>
          <a:p>
            <a:pPr eaLnBrk="1" hangingPunct="1"/>
            <a:r>
              <a:rPr lang="en-US" altLang="sv-SE" dirty="0" smtClean="0"/>
              <a:t>Challenged in Courts</a:t>
            </a:r>
            <a:endParaRPr lang="en-US" altLang="sv-SE" dirty="0"/>
          </a:p>
          <a:p>
            <a:r>
              <a:rPr lang="sv-SE" dirty="0" err="1"/>
              <a:t>Identify</a:t>
            </a:r>
            <a:r>
              <a:rPr lang="sv-SE" dirty="0"/>
              <a:t> </a:t>
            </a:r>
            <a:r>
              <a:rPr lang="en-US" dirty="0"/>
              <a:t>the most vulnerable and disadvantaged </a:t>
            </a:r>
            <a:r>
              <a:rPr lang="en-US" dirty="0" smtClean="0"/>
              <a:t>children</a:t>
            </a:r>
            <a:endParaRPr lang="en-US" altLang="sv-SE" dirty="0" smtClean="0"/>
          </a:p>
          <a:p>
            <a:pPr eaLnBrk="1" hangingPunct="1"/>
            <a:r>
              <a:rPr lang="en-US" altLang="sv-SE" dirty="0" smtClean="0"/>
              <a:t>Follow changes</a:t>
            </a:r>
            <a:endParaRPr lang="en-US" altLang="sv-SE" dirty="0"/>
          </a:p>
          <a:p>
            <a:pPr eaLnBrk="1" hangingPunct="1"/>
            <a:endParaRPr lang="en-US" altLang="sv-SE" dirty="0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>
            <p:extLst/>
          </p:nvPr>
        </p:nvGraphicFramePr>
        <p:xfrm>
          <a:off x="8540751" y="2238522"/>
          <a:ext cx="2695575" cy="347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lip" r:id="rId4" imgW="2791485" imgH="3468986" progId="">
                  <p:embed/>
                </p:oleObj>
              </mc:Choice>
              <mc:Fallback>
                <p:oleObj name="Clip" r:id="rId4" imgW="2791485" imgH="3468986" progId="">
                  <p:embed/>
                  <p:pic>
                    <p:nvPicPr>
                      <p:cNvPr id="430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0751" y="2238522"/>
                        <a:ext cx="2695575" cy="347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5491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For the </a:t>
            </a:r>
            <a:r>
              <a:rPr lang="sv-SE" dirty="0" err="1" smtClean="0"/>
              <a:t>youngest</a:t>
            </a:r>
            <a:r>
              <a:rPr lang="sv-SE" dirty="0" smtClean="0"/>
              <a:t> </a:t>
            </a:r>
            <a:r>
              <a:rPr lang="sv-SE" dirty="0" err="1" smtClean="0"/>
              <a:t>children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Girls</a:t>
            </a:r>
          </a:p>
          <a:p>
            <a:r>
              <a:rPr lang="sv-SE" dirty="0" smtClean="0"/>
              <a:t>Children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disabilities</a:t>
            </a:r>
            <a:endParaRPr lang="sv-SE" dirty="0" smtClean="0"/>
          </a:p>
          <a:p>
            <a:r>
              <a:rPr lang="en-GB" dirty="0"/>
              <a:t>E</a:t>
            </a:r>
            <a:r>
              <a:rPr lang="en-GB" dirty="0" smtClean="0"/>
              <a:t>thnic origin</a:t>
            </a:r>
          </a:p>
          <a:p>
            <a:r>
              <a:rPr lang="en-GB" dirty="0" smtClean="0"/>
              <a:t>Class </a:t>
            </a:r>
          </a:p>
          <a:p>
            <a:r>
              <a:rPr lang="en-GB" dirty="0" smtClean="0"/>
              <a:t>Parents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7473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sv-SE" altLang="sv-SE" dirty="0" err="1" smtClean="0"/>
              <a:t>Article</a:t>
            </a:r>
            <a:r>
              <a:rPr lang="sv-SE" altLang="sv-SE" dirty="0" smtClean="0"/>
              <a:t> </a:t>
            </a:r>
            <a:r>
              <a:rPr lang="sv-SE" altLang="sv-SE" dirty="0"/>
              <a:t>3.1</a:t>
            </a:r>
            <a:br>
              <a:rPr lang="sv-SE" altLang="sv-SE" dirty="0"/>
            </a:br>
            <a:r>
              <a:rPr lang="sv-SE" altLang="sv-SE" dirty="0" smtClean="0"/>
              <a:t>The Best Interests </a:t>
            </a:r>
            <a:r>
              <a:rPr lang="sv-SE" altLang="sv-SE" dirty="0" err="1" smtClean="0"/>
              <a:t>of</a:t>
            </a:r>
            <a:r>
              <a:rPr lang="sv-SE" altLang="sv-SE" dirty="0" smtClean="0"/>
              <a:t> the Child</a:t>
            </a:r>
            <a:endParaRPr lang="sv-SE" altLang="sv-SE" dirty="0"/>
          </a:p>
        </p:txBody>
      </p:sp>
      <p:sp>
        <p:nvSpPr>
          <p:cNvPr id="43011" name="Platshållare för innehåll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dirty="0" err="1" smtClean="0"/>
              <a:t>Reflected</a:t>
            </a:r>
            <a:r>
              <a:rPr lang="sv-SE" altLang="sv-SE" dirty="0" smtClean="0"/>
              <a:t> in </a:t>
            </a:r>
            <a:r>
              <a:rPr lang="sv-SE" altLang="sv-SE" dirty="0" err="1" smtClean="0"/>
              <a:t>legislation</a:t>
            </a:r>
            <a:endParaRPr lang="sv-SE" altLang="sv-SE" dirty="0" smtClean="0"/>
          </a:p>
          <a:p>
            <a:r>
              <a:rPr lang="sv-SE" altLang="sv-SE" dirty="0" err="1" smtClean="0"/>
              <a:t>Every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</a:t>
            </a:r>
            <a:r>
              <a:rPr lang="sv-SE" altLang="sv-SE" dirty="0" smtClean="0"/>
              <a:t> and </a:t>
            </a:r>
            <a:r>
              <a:rPr lang="sv-SE" altLang="sv-SE" dirty="0" err="1" smtClean="0"/>
              <a:t>every</a:t>
            </a:r>
            <a:r>
              <a:rPr lang="sv-SE" altLang="sv-SE" dirty="0" smtClean="0"/>
              <a:t> decision</a:t>
            </a:r>
          </a:p>
          <a:p>
            <a:r>
              <a:rPr lang="sv-SE" altLang="sv-SE" dirty="0" smtClean="0"/>
              <a:t>The </a:t>
            </a:r>
            <a:r>
              <a:rPr lang="sv-SE" altLang="sv-SE" dirty="0" err="1" smtClean="0"/>
              <a:t>individual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</a:t>
            </a:r>
            <a:r>
              <a:rPr lang="sv-SE" altLang="sv-SE" dirty="0" smtClean="0"/>
              <a:t>, </a:t>
            </a:r>
            <a:r>
              <a:rPr lang="sv-SE" altLang="sv-SE" dirty="0" err="1" smtClean="0"/>
              <a:t>children</a:t>
            </a:r>
            <a:r>
              <a:rPr lang="sv-SE" altLang="sv-SE" dirty="0" smtClean="0"/>
              <a:t> as a </a:t>
            </a:r>
            <a:r>
              <a:rPr lang="sv-SE" altLang="sv-SE" dirty="0" err="1" smtClean="0"/>
              <a:t>group</a:t>
            </a:r>
            <a:r>
              <a:rPr lang="sv-SE" altLang="sv-SE" dirty="0" smtClean="0"/>
              <a:t> and </a:t>
            </a:r>
            <a:r>
              <a:rPr lang="sv-SE" altLang="sv-SE" dirty="0" err="1" smtClean="0"/>
              <a:t>children</a:t>
            </a:r>
            <a:r>
              <a:rPr lang="sv-SE" altLang="sv-SE" dirty="0" smtClean="0"/>
              <a:t> in general</a:t>
            </a:r>
          </a:p>
          <a:p>
            <a:r>
              <a:rPr lang="sv-SE" altLang="sv-SE" dirty="0" smtClean="0"/>
              <a:t>Active </a:t>
            </a:r>
            <a:r>
              <a:rPr lang="sv-SE" altLang="sv-SE" dirty="0" err="1" smtClean="0"/>
              <a:t>consideration</a:t>
            </a:r>
            <a:endParaRPr lang="sv-SE" altLang="sv-SE" dirty="0" smtClean="0"/>
          </a:p>
          <a:p>
            <a:r>
              <a:rPr lang="sv-SE" altLang="sv-SE" dirty="0" err="1" smtClean="0"/>
              <a:t>Can</a:t>
            </a:r>
            <a:r>
              <a:rPr lang="sv-SE" altLang="sv-SE" dirty="0" smtClean="0"/>
              <a:t> not </a:t>
            </a:r>
            <a:r>
              <a:rPr lang="sv-SE" altLang="sv-SE" dirty="0" err="1" smtClean="0"/>
              <a:t>overtrump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another</a:t>
            </a:r>
            <a:r>
              <a:rPr lang="sv-SE" altLang="sv-SE" dirty="0" smtClean="0"/>
              <a:t> right</a:t>
            </a:r>
          </a:p>
          <a:p>
            <a:pPr eaLnBrk="1" hangingPunct="1">
              <a:buFont typeface="Arial" pitchFamily="34" charset="0"/>
              <a:buChar char="•"/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11784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altLang="sv-SE" sz="4000" dirty="0" err="1"/>
              <a:t>Article</a:t>
            </a:r>
            <a:r>
              <a:rPr lang="sv-SE" altLang="sv-SE" sz="4000" dirty="0"/>
              <a:t> 3.1</a:t>
            </a:r>
            <a:br>
              <a:rPr lang="sv-SE" altLang="sv-SE" sz="4000" dirty="0"/>
            </a:br>
            <a:r>
              <a:rPr lang="sv-SE" altLang="sv-SE" sz="4000" dirty="0" err="1" smtClean="0"/>
              <a:t>Assess</a:t>
            </a:r>
            <a:r>
              <a:rPr lang="sv-SE" altLang="sv-SE" sz="4000" dirty="0" smtClean="0"/>
              <a:t> the Best </a:t>
            </a:r>
            <a:r>
              <a:rPr lang="sv-SE" altLang="sv-SE" sz="4000" dirty="0"/>
              <a:t>Interests </a:t>
            </a:r>
            <a:r>
              <a:rPr lang="sv-SE" altLang="sv-SE" sz="4000" dirty="0" err="1"/>
              <a:t>of</a:t>
            </a:r>
            <a:r>
              <a:rPr lang="sv-SE" altLang="sv-SE" sz="4000" dirty="0"/>
              <a:t> the Child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sv-SE" altLang="sv-SE" dirty="0" smtClean="0"/>
              <a:t>National </a:t>
            </a:r>
            <a:r>
              <a:rPr lang="sv-SE" altLang="sv-SE" dirty="0" err="1" smtClean="0"/>
              <a:t>law</a:t>
            </a:r>
            <a:endParaRPr lang="sv-SE" altLang="sv-SE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smtClean="0"/>
              <a:t>The </a:t>
            </a:r>
            <a:r>
              <a:rPr lang="sv-SE" altLang="sv-SE" dirty="0" err="1" smtClean="0"/>
              <a:t>rights</a:t>
            </a:r>
            <a:r>
              <a:rPr lang="sv-SE" altLang="sv-SE" dirty="0" smtClean="0"/>
              <a:t> in the CRC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err="1" smtClean="0"/>
              <a:t>Current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reserch</a:t>
            </a:r>
            <a:endParaRPr lang="sv-SE" altLang="sv-SE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err="1" smtClean="0"/>
              <a:t>Practise</a:t>
            </a:r>
            <a:endParaRPr lang="sv-SE" altLang="sv-SE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smtClean="0"/>
              <a:t>Proven </a:t>
            </a:r>
            <a:r>
              <a:rPr lang="sv-SE" altLang="sv-SE" dirty="0" err="1" smtClean="0"/>
              <a:t>experiencs</a:t>
            </a:r>
            <a:endParaRPr lang="sv-SE" altLang="sv-SE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smtClean="0"/>
              <a:t>The </a:t>
            </a:r>
            <a:r>
              <a:rPr lang="sv-SE" altLang="sv-SE" dirty="0" err="1" smtClean="0"/>
              <a:t>views</a:t>
            </a:r>
            <a:r>
              <a:rPr lang="sv-SE" altLang="sv-SE" dirty="0" smtClean="0"/>
              <a:t> the Social </a:t>
            </a:r>
            <a:r>
              <a:rPr lang="sv-SE" altLang="sv-SE" dirty="0" err="1" smtClean="0"/>
              <a:t>network</a:t>
            </a:r>
            <a:endParaRPr lang="sv-SE" altLang="sv-SE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err="1" smtClean="0"/>
              <a:t>Children´s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views</a:t>
            </a:r>
            <a:endParaRPr lang="sv-SE" altLang="sv-SE" dirty="0" smtClean="0"/>
          </a:p>
          <a:p>
            <a:pPr eaLnBrk="1" hangingPunct="1">
              <a:buFont typeface="Arial" pitchFamily="34" charset="0"/>
              <a:buChar char="•"/>
            </a:pPr>
            <a:endParaRPr lang="sv-SE" altLang="sv-SE" dirty="0" smtClean="0"/>
          </a:p>
        </p:txBody>
      </p:sp>
      <p:pic>
        <p:nvPicPr>
          <p:cNvPr id="44036" name="Picture 4" descr="BS0055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2420939"/>
            <a:ext cx="3975100" cy="346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1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For the </a:t>
            </a:r>
            <a:r>
              <a:rPr lang="sv-SE" dirty="0" err="1" smtClean="0"/>
              <a:t>youngest</a:t>
            </a:r>
            <a:r>
              <a:rPr lang="sv-SE" dirty="0" smtClean="0"/>
              <a:t> </a:t>
            </a:r>
            <a:r>
              <a:rPr lang="sv-SE" dirty="0" err="1" smtClean="0"/>
              <a:t>children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including in articles 9, 18, 20 and </a:t>
            </a:r>
            <a:r>
              <a:rPr lang="en-GB" dirty="0" smtClean="0"/>
              <a:t>21</a:t>
            </a:r>
            <a:endParaRPr lang="en-GB" dirty="0"/>
          </a:p>
          <a:p>
            <a:r>
              <a:rPr lang="en-GB" dirty="0" smtClean="0"/>
              <a:t>reliant </a:t>
            </a:r>
            <a:r>
              <a:rPr lang="en-GB" dirty="0"/>
              <a:t>on responsible </a:t>
            </a:r>
            <a:r>
              <a:rPr lang="en-GB" dirty="0" smtClean="0"/>
              <a:t>authorities</a:t>
            </a:r>
            <a:endParaRPr lang="en-GB" dirty="0"/>
          </a:p>
          <a:p>
            <a:r>
              <a:rPr lang="en-GB" dirty="0" smtClean="0"/>
              <a:t>measures </a:t>
            </a:r>
            <a:r>
              <a:rPr lang="en-GB" dirty="0"/>
              <a:t>to support and assist parents and others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4653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ruta 1"/>
          <p:cNvSpPr txBox="1">
            <a:spLocks noChangeArrowheads="1"/>
          </p:cNvSpPr>
          <p:nvPr/>
        </p:nvSpPr>
        <p:spPr bwMode="auto">
          <a:xfrm>
            <a:off x="935342" y="2775625"/>
            <a:ext cx="7929563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sv-SE" altLang="sv-SE" sz="3600" dirty="0"/>
          </a:p>
          <a:p>
            <a:pPr algn="ctr" eaLnBrk="1" hangingPunct="1">
              <a:defRPr/>
            </a:pPr>
            <a:r>
              <a:rPr lang="sv-SE" altLang="sv-SE" sz="2400" dirty="0" smtClean="0">
                <a:latin typeface="+mn-lt"/>
              </a:rPr>
              <a:t>”Men </a:t>
            </a:r>
            <a:r>
              <a:rPr lang="sv-SE" altLang="sv-SE" sz="2400" dirty="0">
                <a:latin typeface="+mn-lt"/>
              </a:rPr>
              <a:t>ofta är det så att vi fattar beslut utan att ägna det den minsta lilla tanke om jag ska vara riktigt ärlig</a:t>
            </a:r>
            <a:r>
              <a:rPr lang="sv-SE" altLang="sv-SE" sz="2400" dirty="0" smtClean="0">
                <a:latin typeface="+mn-lt"/>
              </a:rPr>
              <a:t>.” </a:t>
            </a:r>
            <a:endParaRPr lang="sv-SE" altLang="sv-SE" sz="2400" dirty="0">
              <a:latin typeface="+mn-lt"/>
            </a:endParaRPr>
          </a:p>
          <a:p>
            <a:pPr algn="ctr" eaLnBrk="1" hangingPunct="1">
              <a:defRPr/>
            </a:pPr>
            <a:r>
              <a:rPr lang="sv-SE" altLang="sv-SE" sz="1600" dirty="0">
                <a:latin typeface="+mn-lt"/>
              </a:rPr>
              <a:t>(Politiker</a:t>
            </a:r>
            <a:r>
              <a:rPr lang="sv-SE" altLang="sv-SE" sz="1600" dirty="0" smtClean="0">
                <a:latin typeface="+mn-lt"/>
              </a:rPr>
              <a:t>)</a:t>
            </a:r>
          </a:p>
          <a:p>
            <a:pPr algn="ctr" eaLnBrk="1" hangingPunct="1">
              <a:defRPr/>
            </a:pPr>
            <a:endParaRPr lang="sv-SE" altLang="sv-SE" sz="1600" dirty="0">
              <a:latin typeface="+mn-lt"/>
            </a:endParaRPr>
          </a:p>
          <a:p>
            <a:pPr algn="ctr" eaLnBrk="1" hangingPunct="1">
              <a:defRPr/>
            </a:pPr>
            <a:r>
              <a:rPr lang="en-GB" sz="2400" dirty="0">
                <a:latin typeface="+mn-lt"/>
              </a:rPr>
              <a:t>“To be honest, we often decide without considering the best interests of the child, at all.”</a:t>
            </a:r>
          </a:p>
          <a:p>
            <a:pPr algn="ctr" eaLnBrk="1" hangingPunct="1">
              <a:defRPr/>
            </a:pPr>
            <a:r>
              <a:rPr lang="en-GB" sz="1600" dirty="0">
                <a:latin typeface="+mn-lt"/>
              </a:rPr>
              <a:t>(Politician)</a:t>
            </a:r>
          </a:p>
          <a:p>
            <a:pPr algn="ctr" eaLnBrk="1" hangingPunct="1">
              <a:defRPr/>
            </a:pPr>
            <a:endParaRPr lang="sv-SE" altLang="sv-SE" sz="3200" dirty="0">
              <a:latin typeface="+mn-lt"/>
            </a:endParaRPr>
          </a:p>
          <a:p>
            <a:pPr algn="ctr" eaLnBrk="1" hangingPunct="1">
              <a:defRPr/>
            </a:pPr>
            <a:endParaRPr lang="sv-SE" altLang="sv-SE" sz="3600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Barnets bästa - </a:t>
            </a:r>
            <a:r>
              <a:rPr lang="en-GB" dirty="0"/>
              <a:t>The best interests of the child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974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ubrik 3"/>
          <p:cNvSpPr>
            <a:spLocks noGrp="1"/>
          </p:cNvSpPr>
          <p:nvPr>
            <p:ph type="title"/>
          </p:nvPr>
        </p:nvSpPr>
        <p:spPr>
          <a:xfrm>
            <a:off x="872051" y="414265"/>
            <a:ext cx="9609825" cy="1231392"/>
          </a:xfrm>
        </p:spPr>
        <p:txBody>
          <a:bodyPr>
            <a:noAutofit/>
          </a:bodyPr>
          <a:lstStyle/>
          <a:p>
            <a:pPr eaLnBrk="1" hangingPunct="1"/>
            <a:r>
              <a:rPr lang="sv-SE" altLang="sv-SE" sz="3600" dirty="0" err="1" smtClean="0"/>
              <a:t>Article</a:t>
            </a:r>
            <a:r>
              <a:rPr lang="sv-SE" altLang="sv-SE" sz="3600" dirty="0" smtClean="0"/>
              <a:t> </a:t>
            </a:r>
            <a:r>
              <a:rPr lang="sv-SE" altLang="sv-SE" sz="3600" dirty="0"/>
              <a:t>6</a:t>
            </a:r>
            <a:br>
              <a:rPr lang="sv-SE" altLang="sv-SE" sz="3600" dirty="0"/>
            </a:br>
            <a:r>
              <a:rPr lang="sv-SE" altLang="sv-SE" sz="3600" dirty="0" smtClean="0"/>
              <a:t>The inherent right to </a:t>
            </a:r>
            <a:r>
              <a:rPr lang="sv-SE" altLang="sv-SE" sz="3600" dirty="0" err="1" smtClean="0"/>
              <a:t>life</a:t>
            </a:r>
            <a:r>
              <a:rPr lang="sv-SE" altLang="sv-SE" sz="3600" dirty="0" smtClean="0"/>
              <a:t>, </a:t>
            </a:r>
            <a:r>
              <a:rPr lang="sv-SE" altLang="sv-SE" sz="3600" dirty="0" err="1" smtClean="0"/>
              <a:t>survival</a:t>
            </a:r>
            <a:r>
              <a:rPr lang="sv-SE" altLang="sv-SE" sz="3600" dirty="0" smtClean="0"/>
              <a:t> and </a:t>
            </a:r>
            <a:r>
              <a:rPr lang="sv-SE" altLang="sv-SE" sz="3600" dirty="0" err="1" smtClean="0"/>
              <a:t>development</a:t>
            </a:r>
            <a:endParaRPr lang="sv-SE" altLang="sv-SE" sz="3600" dirty="0"/>
          </a:p>
        </p:txBody>
      </p:sp>
      <p:sp>
        <p:nvSpPr>
          <p:cNvPr id="4915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sv-SE" altLang="sv-SE" dirty="0" smtClean="0"/>
              <a:t>The inherent right to </a:t>
            </a:r>
            <a:r>
              <a:rPr lang="sv-SE" altLang="sv-SE" dirty="0" err="1" smtClean="0"/>
              <a:t>life</a:t>
            </a:r>
            <a:endParaRPr lang="sv-SE" altLang="sv-SE" dirty="0"/>
          </a:p>
          <a:p>
            <a:pPr marL="30163" indent="0" eaLnBrk="1" hangingPunct="1">
              <a:buNone/>
            </a:pPr>
            <a:r>
              <a:rPr lang="sv-SE" altLang="sv-SE" dirty="0" err="1" smtClean="0"/>
              <a:t>Increase</a:t>
            </a:r>
            <a:r>
              <a:rPr lang="sv-SE" altLang="sv-SE" dirty="0" smtClean="0"/>
              <a:t> the </a:t>
            </a:r>
            <a:r>
              <a:rPr lang="sv-SE" altLang="sv-SE" dirty="0" err="1" smtClean="0"/>
              <a:t>expectations</a:t>
            </a:r>
            <a:r>
              <a:rPr lang="sv-SE" altLang="sv-SE" dirty="0" smtClean="0"/>
              <a:t> on </a:t>
            </a:r>
            <a:r>
              <a:rPr lang="sv-SE" altLang="sv-SE" dirty="0" err="1" smtClean="0"/>
              <a:t>life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through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efforts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against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famine</a:t>
            </a:r>
            <a:r>
              <a:rPr lang="sv-SE" altLang="sv-SE" dirty="0" smtClean="0"/>
              <a:t> and </a:t>
            </a:r>
            <a:r>
              <a:rPr lang="sv-SE" altLang="sv-SE" dirty="0" err="1" smtClean="0"/>
              <a:t>epidemics</a:t>
            </a:r>
            <a:endParaRPr lang="sv-SE" altLang="sv-SE" dirty="0" smtClean="0"/>
          </a:p>
          <a:p>
            <a:pPr marL="30163" indent="0" eaLnBrk="1" hangingPunct="1">
              <a:buNone/>
            </a:pPr>
            <a:endParaRPr lang="sv-SE" altLang="sv-SE" dirty="0"/>
          </a:p>
          <a:p>
            <a:pPr eaLnBrk="1" hangingPunct="1">
              <a:buFont typeface="Arial" pitchFamily="34" charset="0"/>
              <a:buChar char="•"/>
            </a:pPr>
            <a:r>
              <a:rPr lang="sv-SE" altLang="sv-SE" dirty="0" err="1" smtClean="0"/>
              <a:t>Survival</a:t>
            </a:r>
            <a:r>
              <a:rPr lang="sv-SE" altLang="sv-SE" dirty="0" smtClean="0"/>
              <a:t> and </a:t>
            </a:r>
            <a:r>
              <a:rPr lang="sv-SE" altLang="sv-SE" dirty="0" err="1" smtClean="0"/>
              <a:t>development</a:t>
            </a:r>
            <a:endParaRPr lang="sv-SE" altLang="sv-SE" dirty="0"/>
          </a:p>
          <a:p>
            <a:pPr marL="30163" indent="0" eaLnBrk="1" hangingPunct="1">
              <a:buNone/>
            </a:pPr>
            <a:r>
              <a:rPr lang="sv-SE" altLang="sv-SE" dirty="0" smtClean="0"/>
              <a:t>The Childs </a:t>
            </a:r>
            <a:r>
              <a:rPr lang="sv-SE" altLang="sv-SE" dirty="0" err="1" smtClean="0"/>
              <a:t>life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today</a:t>
            </a:r>
            <a:r>
              <a:rPr lang="sv-SE" altLang="sv-SE" dirty="0" smtClean="0"/>
              <a:t> has a </a:t>
            </a:r>
            <a:r>
              <a:rPr lang="sv-SE" altLang="sv-SE" dirty="0" err="1" smtClean="0"/>
              <a:t>value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of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its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own</a:t>
            </a:r>
            <a:r>
              <a:rPr lang="sv-SE" altLang="sv-SE" dirty="0" smtClean="0"/>
              <a:t> it is not a </a:t>
            </a:r>
          </a:p>
          <a:p>
            <a:pPr marL="30163" indent="0" eaLnBrk="1" hangingPunct="1">
              <a:buNone/>
            </a:pPr>
            <a:r>
              <a:rPr lang="sv-SE" altLang="sv-SE" dirty="0" err="1" smtClean="0"/>
              <a:t>transportation</a:t>
            </a:r>
            <a:r>
              <a:rPr lang="sv-SE" altLang="sv-SE" dirty="0" smtClean="0"/>
              <a:t> to </a:t>
            </a:r>
            <a:r>
              <a:rPr lang="sv-SE" altLang="sv-SE" dirty="0" err="1" smtClean="0"/>
              <a:t>adulthood</a:t>
            </a:r>
            <a:endParaRPr lang="sv-SE" altLang="sv-SE" dirty="0"/>
          </a:p>
          <a:p>
            <a:pPr eaLnBrk="1" hangingPunct="1">
              <a:buFont typeface="Arial" pitchFamily="34" charset="0"/>
              <a:buChar char="•"/>
            </a:pPr>
            <a:endParaRPr lang="sv-SE" altLang="sv-SE" sz="2000" dirty="0"/>
          </a:p>
          <a:p>
            <a:pPr eaLnBrk="1" hangingPunct="1">
              <a:buFont typeface="Arial" pitchFamily="34" charset="0"/>
              <a:buChar char="•"/>
            </a:pPr>
            <a:endParaRPr lang="sv-SE" altLang="sv-SE" dirty="0" smtClean="0"/>
          </a:p>
        </p:txBody>
      </p:sp>
      <p:pic>
        <p:nvPicPr>
          <p:cNvPr id="4" name="Picture 2" descr="C:\Users\eeng5\AppData\Local\Microsoft\Windows\Temporary Internet Files\Content.IE5\EP10HMQ1\MC900437636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998" y="3300035"/>
            <a:ext cx="2743200" cy="274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4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sv-SE" altLang="sv-SE" sz="3600" dirty="0"/>
              <a:t>6 – </a:t>
            </a:r>
            <a:r>
              <a:rPr lang="sv-SE" altLang="sv-SE" sz="3600" dirty="0" err="1" smtClean="0"/>
              <a:t>Holistic</a:t>
            </a:r>
            <a:r>
              <a:rPr lang="sv-SE" altLang="sv-SE" sz="3600" dirty="0" smtClean="0"/>
              <a:t> </a:t>
            </a:r>
            <a:r>
              <a:rPr lang="sv-SE" altLang="sv-SE" sz="3600" dirty="0" err="1" smtClean="0"/>
              <a:t>concept</a:t>
            </a:r>
            <a:r>
              <a:rPr lang="sv-SE" altLang="sv-SE" sz="3600" dirty="0" smtClean="0"/>
              <a:t>, </a:t>
            </a:r>
            <a:r>
              <a:rPr lang="sv-SE" altLang="sv-SE" sz="3600" dirty="0" err="1" smtClean="0"/>
              <a:t>cooperation</a:t>
            </a:r>
            <a:r>
              <a:rPr lang="sv-SE" altLang="sv-SE" sz="3600" dirty="0"/>
              <a:t/>
            </a:r>
            <a:br>
              <a:rPr lang="sv-SE" altLang="sv-SE" sz="3600" dirty="0"/>
            </a:br>
            <a:r>
              <a:rPr lang="sv-SE" altLang="sv-SE" sz="3600" dirty="0"/>
              <a:t/>
            </a:r>
            <a:br>
              <a:rPr lang="sv-SE" altLang="sv-SE" sz="3600" dirty="0"/>
            </a:br>
            <a:r>
              <a:rPr lang="sv-SE" altLang="sv-SE" sz="3600" dirty="0"/>
              <a:t/>
            </a:r>
            <a:br>
              <a:rPr lang="sv-SE" altLang="sv-SE" sz="3600" dirty="0"/>
            </a:br>
            <a:r>
              <a:rPr lang="sv-SE" altLang="sv-SE" sz="3600" dirty="0"/>
              <a:t/>
            </a:r>
            <a:br>
              <a:rPr lang="sv-SE" altLang="sv-SE" sz="3600" dirty="0"/>
            </a:br>
            <a:r>
              <a:rPr lang="sv-SE" altLang="sv-SE" sz="3600" dirty="0"/>
              <a:t/>
            </a:r>
            <a:br>
              <a:rPr lang="sv-SE" altLang="sv-SE" sz="3600" dirty="0"/>
            </a:br>
            <a:r>
              <a:rPr lang="sv-SE" altLang="sv-SE" sz="3600" dirty="0"/>
              <a:t/>
            </a:r>
            <a:br>
              <a:rPr lang="sv-SE" altLang="sv-SE" sz="3600" dirty="0"/>
            </a:br>
            <a:endParaRPr lang="sv-SE" altLang="sv-SE" sz="3600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53547" y="1870365"/>
            <a:ext cx="4038600" cy="3844636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Abortion</a:t>
            </a:r>
            <a:endParaRPr lang="sv-SE" dirty="0" smtClean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/>
              <a:t>E</a:t>
            </a:r>
            <a:r>
              <a:rPr lang="sv-SE" dirty="0" err="1" smtClean="0"/>
              <a:t>uthanasia</a:t>
            </a:r>
            <a:r>
              <a:rPr lang="sv-SE" dirty="0" smtClean="0"/>
              <a:t> </a:t>
            </a:r>
            <a:r>
              <a:rPr lang="sv-SE" sz="1800" dirty="0"/>
              <a:t>(Holland, Belgien</a:t>
            </a:r>
            <a:r>
              <a:rPr lang="sv-SE" sz="1800" dirty="0" smtClean="0"/>
              <a:t>)</a:t>
            </a:r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Infanticid</a:t>
            </a:r>
            <a:r>
              <a:rPr lang="sv-SE" dirty="0" smtClean="0"/>
              <a:t> </a:t>
            </a:r>
            <a:r>
              <a:rPr lang="sv-SE" sz="1700" dirty="0" smtClean="0"/>
              <a:t>(</a:t>
            </a:r>
            <a:r>
              <a:rPr lang="sv-SE" sz="1700" dirty="0" err="1" smtClean="0"/>
              <a:t>girls</a:t>
            </a:r>
            <a:r>
              <a:rPr lang="sv-SE" sz="1700" dirty="0" smtClean="0"/>
              <a:t>)</a:t>
            </a:r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Early</a:t>
            </a:r>
            <a:r>
              <a:rPr lang="sv-SE" dirty="0" smtClean="0"/>
              <a:t> </a:t>
            </a:r>
            <a:r>
              <a:rPr lang="sv-SE" dirty="0" err="1" smtClean="0"/>
              <a:t>marriage</a:t>
            </a:r>
            <a:r>
              <a:rPr lang="sv-SE" dirty="0" smtClean="0"/>
              <a:t> </a:t>
            </a:r>
            <a:r>
              <a:rPr lang="sv-SE" sz="1700" dirty="0" smtClean="0"/>
              <a:t>(</a:t>
            </a:r>
            <a:r>
              <a:rPr lang="sv-SE" sz="1700" dirty="0" err="1" smtClean="0"/>
              <a:t>girls</a:t>
            </a:r>
            <a:r>
              <a:rPr lang="sv-SE" sz="1700" dirty="0" smtClean="0"/>
              <a:t>)</a:t>
            </a:r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Infant </a:t>
            </a:r>
            <a:r>
              <a:rPr lang="sv-SE" dirty="0" err="1" smtClean="0"/>
              <a:t>mortality</a:t>
            </a:r>
            <a:endParaRPr lang="sv-SE" dirty="0" smtClean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The</a:t>
            </a:r>
            <a:r>
              <a:rPr lang="sv-SE" b="1" dirty="0" smtClean="0"/>
              <a:t> </a:t>
            </a:r>
            <a:r>
              <a:rPr lang="sv-SE" dirty="0" err="1"/>
              <a:t>death</a:t>
            </a:r>
            <a:r>
              <a:rPr lang="sv-SE" b="1" dirty="0"/>
              <a:t> </a:t>
            </a:r>
            <a:r>
              <a:rPr lang="sv-SE" dirty="0" err="1"/>
              <a:t>penalty</a:t>
            </a:r>
            <a:endParaRPr lang="sv-SE" dirty="0"/>
          </a:p>
          <a:p>
            <a:pPr eaLnBrk="1" fontAlgn="auto" hangingPunct="1">
              <a:spcAft>
                <a:spcPct val="10000"/>
              </a:spcAft>
              <a:buFont typeface="Arial" pitchFamily="34" charset="0"/>
              <a:buNone/>
              <a:defRPr/>
            </a:pPr>
            <a:endParaRPr lang="sv-SE" sz="4500" dirty="0"/>
          </a:p>
          <a:p>
            <a:pPr eaLnBrk="1" fontAlgn="auto" hangingPunct="1">
              <a:spcAft>
                <a:spcPct val="10000"/>
              </a:spcAft>
              <a:buFont typeface="Arial" pitchFamily="34" charset="0"/>
              <a:buNone/>
              <a:defRPr/>
            </a:pPr>
            <a:endParaRPr lang="sv-SE" sz="4500" dirty="0"/>
          </a:p>
          <a:p>
            <a:pPr eaLnBrk="1" fontAlgn="auto" hangingPunct="1">
              <a:spcAft>
                <a:spcPct val="10000"/>
              </a:spcAft>
              <a:buFont typeface="Arial" pitchFamily="34" charset="0"/>
              <a:buNone/>
              <a:defRPr/>
            </a:pPr>
            <a:endParaRPr lang="sv-SE" sz="4500" dirty="0"/>
          </a:p>
          <a:p>
            <a:pPr eaLnBrk="1" fontAlgn="auto" hangingPunct="1">
              <a:spcAft>
                <a:spcPct val="10000"/>
              </a:spcAft>
              <a:buFont typeface="Arial" pitchFamily="34" charset="0"/>
              <a:buNone/>
              <a:defRPr/>
            </a:pPr>
            <a:endParaRPr lang="sv-SE" sz="4500" dirty="0"/>
          </a:p>
        </p:txBody>
      </p:sp>
      <p:sp>
        <p:nvSpPr>
          <p:cNvPr id="12" name="Platshållare för innehåll 11"/>
          <p:cNvSpPr>
            <a:spLocks noGrp="1"/>
          </p:cNvSpPr>
          <p:nvPr>
            <p:ph sz="half" idx="2"/>
          </p:nvPr>
        </p:nvSpPr>
        <p:spPr>
          <a:xfrm>
            <a:off x="5469145" y="1870365"/>
            <a:ext cx="3537000" cy="419547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Armed</a:t>
            </a:r>
            <a:r>
              <a:rPr lang="sv-SE" dirty="0" smtClean="0"/>
              <a:t> </a:t>
            </a:r>
            <a:r>
              <a:rPr lang="sv-SE" dirty="0" err="1" smtClean="0"/>
              <a:t>conflict</a:t>
            </a:r>
            <a:endParaRPr lang="sv-SE" dirty="0" smtClean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Honorkillings</a:t>
            </a:r>
            <a:endParaRPr lang="sv-SE" dirty="0" smtClean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Child </a:t>
            </a:r>
            <a:r>
              <a:rPr lang="sv-SE" dirty="0" err="1" smtClean="0"/>
              <a:t>sacrifice</a:t>
            </a:r>
            <a:r>
              <a:rPr lang="sv-SE" dirty="0" smtClean="0"/>
              <a:t> </a:t>
            </a:r>
            <a:r>
              <a:rPr lang="sv-SE" sz="1700" dirty="0" smtClean="0"/>
              <a:t>(</a:t>
            </a:r>
            <a:r>
              <a:rPr lang="sv-SE" sz="1700" dirty="0" err="1" smtClean="0"/>
              <a:t>born</a:t>
            </a:r>
            <a:r>
              <a:rPr lang="sv-SE" sz="1700" dirty="0" smtClean="0"/>
              <a:t> in a </a:t>
            </a:r>
            <a:r>
              <a:rPr lang="sv-SE" sz="1700" dirty="0" err="1" smtClean="0"/>
              <a:t>breach</a:t>
            </a:r>
            <a:r>
              <a:rPr lang="sv-SE" sz="1700" dirty="0" smtClean="0"/>
              <a:t> position)</a:t>
            </a:r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Suicide</a:t>
            </a:r>
            <a:endParaRPr lang="sv-SE" dirty="0" smtClean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Traffic</a:t>
            </a:r>
            <a:r>
              <a:rPr lang="sv-SE" dirty="0" smtClean="0"/>
              <a:t> </a:t>
            </a:r>
            <a:r>
              <a:rPr lang="sv-SE" dirty="0" err="1" smtClean="0"/>
              <a:t>accidents</a:t>
            </a:r>
            <a:endParaRPr lang="sv-SE" dirty="0" smtClean="0"/>
          </a:p>
          <a:p>
            <a:pPr eaLnBrk="1" fontAlgn="auto" hangingPunct="1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sv-SE" dirty="0" err="1"/>
              <a:t>Other</a:t>
            </a:r>
            <a:r>
              <a:rPr lang="sv-SE" b="1" dirty="0"/>
              <a:t> </a:t>
            </a:r>
            <a:r>
              <a:rPr lang="sv-SE" dirty="0" err="1"/>
              <a:t>harmful</a:t>
            </a:r>
            <a:r>
              <a:rPr lang="sv-SE" b="1" dirty="0"/>
              <a:t> </a:t>
            </a:r>
            <a:r>
              <a:rPr lang="sv-SE" dirty="0" err="1"/>
              <a:t>traditional</a:t>
            </a:r>
            <a:r>
              <a:rPr lang="sv-SE" b="1" dirty="0"/>
              <a:t> </a:t>
            </a:r>
            <a:r>
              <a:rPr lang="sv-SE" dirty="0" err="1" smtClean="0"/>
              <a:t>practices</a:t>
            </a:r>
            <a:r>
              <a:rPr lang="sv-SE" dirty="0" smtClean="0"/>
              <a:t> </a:t>
            </a:r>
            <a:r>
              <a:rPr lang="sv-SE" sz="1700" dirty="0" smtClean="0"/>
              <a:t>(</a:t>
            </a:r>
            <a:r>
              <a:rPr lang="sv-SE" sz="1700" dirty="0" err="1" smtClean="0"/>
              <a:t>female</a:t>
            </a:r>
            <a:r>
              <a:rPr lang="sv-SE" sz="1700" dirty="0" smtClean="0"/>
              <a:t> </a:t>
            </a:r>
            <a:r>
              <a:rPr lang="sv-SE" sz="1700" dirty="0" err="1" smtClean="0"/>
              <a:t>mutilation</a:t>
            </a:r>
            <a:r>
              <a:rPr lang="sv-SE" sz="1700" dirty="0" smtClean="0"/>
              <a:t>)</a:t>
            </a:r>
            <a:endParaRPr lang="sv-SE" dirty="0"/>
          </a:p>
          <a:p>
            <a:pPr>
              <a:spcAft>
                <a:spcPts val="0"/>
              </a:spcAft>
              <a:defRPr/>
            </a:pPr>
            <a:endParaRPr lang="sv-SE" sz="5900" dirty="0"/>
          </a:p>
        </p:txBody>
      </p:sp>
      <p:pic>
        <p:nvPicPr>
          <p:cNvPr id="50181" name="Picture 4" descr="PE0156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145" y="3673475"/>
            <a:ext cx="30734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5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For the </a:t>
            </a:r>
            <a:r>
              <a:rPr lang="sv-SE" dirty="0" err="1"/>
              <a:t>youngest</a:t>
            </a:r>
            <a:r>
              <a:rPr lang="sv-SE" dirty="0"/>
              <a:t> </a:t>
            </a:r>
            <a:r>
              <a:rPr lang="sv-SE" dirty="0" err="1"/>
              <a:t>children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Arts. 24, 27, 28, 29 and 31.</a:t>
            </a:r>
          </a:p>
          <a:p>
            <a:r>
              <a:rPr lang="en-GB" dirty="0" smtClean="0"/>
              <a:t>Respect for the responsibilities of parents and the provision of assistance and quality services (arts. 5 and 18).  </a:t>
            </a:r>
          </a:p>
          <a:p>
            <a:r>
              <a:rPr lang="en-GB" dirty="0" smtClean="0"/>
              <a:t>From an early age, children should themselves be included in activities promoting good nutrition and a healthy and disease‑preventing lifestyle.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7155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Article</a:t>
            </a:r>
            <a:r>
              <a:rPr lang="sv-SE" dirty="0" smtClean="0"/>
              <a:t> 31 – the right to rest, </a:t>
            </a:r>
            <a:r>
              <a:rPr lang="sv-SE" dirty="0" err="1" smtClean="0"/>
              <a:t>leisure</a:t>
            </a:r>
            <a:r>
              <a:rPr lang="sv-SE" dirty="0" smtClean="0"/>
              <a:t> and play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sv-SE" sz="4400" dirty="0"/>
          </a:p>
          <a:p>
            <a:pPr>
              <a:buNone/>
            </a:pPr>
            <a:r>
              <a:rPr lang="sv-SE" sz="2800" dirty="0" err="1" smtClean="0"/>
              <a:t>Through</a:t>
            </a:r>
            <a:r>
              <a:rPr lang="sv-SE" sz="2800" dirty="0" smtClean="0"/>
              <a:t> play </a:t>
            </a:r>
            <a:r>
              <a:rPr lang="sv-SE" sz="2800" dirty="0" err="1" smtClean="0"/>
              <a:t>children</a:t>
            </a:r>
            <a:r>
              <a:rPr lang="sv-SE" sz="2800" dirty="0" smtClean="0"/>
              <a:t> </a:t>
            </a:r>
            <a:r>
              <a:rPr lang="sv-SE" sz="2800" dirty="0" err="1" smtClean="0"/>
              <a:t>both</a:t>
            </a:r>
            <a:r>
              <a:rPr lang="sv-SE" sz="2800" dirty="0" smtClean="0"/>
              <a:t> </a:t>
            </a:r>
            <a:r>
              <a:rPr lang="sv-SE" sz="2800" dirty="0" err="1" smtClean="0"/>
              <a:t>enjoy</a:t>
            </a:r>
            <a:r>
              <a:rPr lang="sv-SE" sz="2800" dirty="0" smtClean="0"/>
              <a:t> and </a:t>
            </a:r>
            <a:r>
              <a:rPr lang="sv-SE" sz="2800" dirty="0" err="1" smtClean="0"/>
              <a:t>challenge</a:t>
            </a:r>
            <a:r>
              <a:rPr lang="sv-SE" sz="2800" dirty="0" smtClean="0"/>
              <a:t> </a:t>
            </a:r>
            <a:r>
              <a:rPr lang="sv-SE" sz="2800" dirty="0" err="1" smtClean="0"/>
              <a:t>their</a:t>
            </a:r>
            <a:r>
              <a:rPr lang="sv-SE" sz="2800" dirty="0" smtClean="0"/>
              <a:t> </a:t>
            </a:r>
            <a:r>
              <a:rPr lang="sv-SE" sz="2800" dirty="0" err="1" smtClean="0"/>
              <a:t>current</a:t>
            </a:r>
            <a:r>
              <a:rPr lang="sv-SE" sz="2800" dirty="0" smtClean="0"/>
              <a:t> </a:t>
            </a:r>
            <a:r>
              <a:rPr lang="sv-SE" sz="2800" dirty="0" err="1" smtClean="0"/>
              <a:t>capacities</a:t>
            </a:r>
            <a:r>
              <a:rPr lang="sv-SE" sz="2800" dirty="0" smtClean="0"/>
              <a:t>, </a:t>
            </a:r>
            <a:r>
              <a:rPr lang="sv-SE" sz="2800" dirty="0" err="1" smtClean="0"/>
              <a:t>wether</a:t>
            </a:r>
            <a:r>
              <a:rPr lang="sv-SE" sz="2800" dirty="0" smtClean="0"/>
              <a:t> </a:t>
            </a:r>
            <a:r>
              <a:rPr lang="sv-SE" sz="2800" dirty="0" err="1" smtClean="0"/>
              <a:t>they</a:t>
            </a:r>
            <a:r>
              <a:rPr lang="sv-SE" sz="2800" dirty="0" smtClean="0"/>
              <a:t> </a:t>
            </a:r>
            <a:r>
              <a:rPr lang="sv-SE" sz="2800" dirty="0" err="1" smtClean="0"/>
              <a:t>are</a:t>
            </a:r>
            <a:r>
              <a:rPr lang="sv-SE" sz="2800" dirty="0" smtClean="0"/>
              <a:t> </a:t>
            </a:r>
            <a:r>
              <a:rPr lang="sv-SE" sz="2800" dirty="0" err="1" smtClean="0"/>
              <a:t>playing</a:t>
            </a:r>
            <a:r>
              <a:rPr lang="sv-SE" sz="2800" dirty="0" smtClean="0"/>
              <a:t> </a:t>
            </a:r>
            <a:r>
              <a:rPr lang="sv-SE" sz="2800" dirty="0" err="1" smtClean="0"/>
              <a:t>alone</a:t>
            </a:r>
            <a:r>
              <a:rPr lang="sv-SE" sz="2800" dirty="0" smtClean="0"/>
              <a:t> or </a:t>
            </a:r>
            <a:r>
              <a:rPr lang="sv-SE" sz="2800" dirty="0" err="1" smtClean="0"/>
              <a:t>with</a:t>
            </a:r>
            <a:r>
              <a:rPr lang="sv-SE" sz="2800" dirty="0" smtClean="0"/>
              <a:t> </a:t>
            </a:r>
            <a:r>
              <a:rPr lang="sv-SE" sz="2800" dirty="0" err="1" smtClean="0"/>
              <a:t>others</a:t>
            </a:r>
            <a:r>
              <a:rPr lang="sv-SE" sz="2800" dirty="0" smtClean="0"/>
              <a:t>.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260540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3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420939"/>
            <a:ext cx="23526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884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9" y="2565401"/>
            <a:ext cx="2016125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err="1" smtClean="0">
                <a:cs typeface="Times New Roman" panose="02020603050405020304" pitchFamily="18" charset="0"/>
              </a:rPr>
              <a:t>Protection</a:t>
            </a:r>
            <a:r>
              <a:rPr lang="sv-SE" altLang="sv-SE" dirty="0" smtClean="0">
                <a:cs typeface="Times New Roman" panose="02020603050405020304" pitchFamily="18" charset="0"/>
              </a:rPr>
              <a:t> - participation</a:t>
            </a:r>
            <a:endParaRPr lang="sv-SE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5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 err="1" smtClean="0"/>
              <a:t>Article</a:t>
            </a:r>
            <a:r>
              <a:rPr lang="sv-SE" altLang="sv-SE" dirty="0" smtClean="0"/>
              <a:t> </a:t>
            </a:r>
            <a:r>
              <a:rPr lang="sv-SE" altLang="sv-SE" dirty="0"/>
              <a:t>12</a:t>
            </a:r>
            <a:br>
              <a:rPr lang="sv-SE" altLang="sv-SE" dirty="0"/>
            </a:br>
            <a:r>
              <a:rPr lang="sv-SE" altLang="sv-SE" dirty="0" smtClean="0"/>
              <a:t>The right to express a </a:t>
            </a:r>
            <a:r>
              <a:rPr lang="sv-SE" altLang="sv-SE" dirty="0" err="1" smtClean="0"/>
              <a:t>view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freely</a:t>
            </a:r>
            <a:endParaRPr lang="sv-SE" altLang="sv-SE" dirty="0"/>
          </a:p>
        </p:txBody>
      </p:sp>
      <p:sp>
        <p:nvSpPr>
          <p:cNvPr id="51203" name="Platshållare för innehåll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sv-SE" altLang="sv-SE" sz="2000" dirty="0" smtClean="0"/>
              <a:t>A civil and </a:t>
            </a:r>
            <a:r>
              <a:rPr lang="sv-SE" altLang="sv-SE" sz="2000" dirty="0" err="1" smtClean="0"/>
              <a:t>political</a:t>
            </a:r>
            <a:r>
              <a:rPr lang="sv-SE" altLang="sv-SE" sz="2000" dirty="0" smtClean="0"/>
              <a:t> right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altLang="sv-SE" sz="2000" dirty="0" smtClean="0"/>
              <a:t>All </a:t>
            </a:r>
            <a:r>
              <a:rPr lang="sv-SE" altLang="sv-SE" sz="2000" dirty="0" err="1" smtClean="0"/>
              <a:t>decisions</a:t>
            </a:r>
            <a:r>
              <a:rPr lang="sv-SE" altLang="sv-SE" sz="2000" dirty="0" smtClean="0"/>
              <a:t> and all </a:t>
            </a:r>
            <a:r>
              <a:rPr lang="sv-SE" altLang="sv-SE" sz="2000" dirty="0" err="1" smtClean="0"/>
              <a:t>children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altLang="sv-SE" sz="2000" dirty="0" err="1" smtClean="0"/>
              <a:t>Could</a:t>
            </a:r>
            <a:r>
              <a:rPr lang="sv-SE" altLang="sv-SE" sz="2000" dirty="0" smtClean="0"/>
              <a:t> be </a:t>
            </a:r>
            <a:r>
              <a:rPr lang="sv-SE" altLang="sv-SE" sz="2000" dirty="0" err="1" smtClean="0"/>
              <a:t>done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through</a:t>
            </a:r>
            <a:r>
              <a:rPr lang="sv-SE" altLang="sv-SE" sz="2000" dirty="0" smtClean="0"/>
              <a:t> a representative or an </a:t>
            </a:r>
            <a:r>
              <a:rPr lang="sv-SE" altLang="sv-SE" sz="2000" dirty="0" err="1" smtClean="0"/>
              <a:t>appropriate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body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altLang="sv-SE" sz="2000" dirty="0" smtClean="0"/>
              <a:t>Age and </a:t>
            </a:r>
            <a:r>
              <a:rPr lang="sv-SE" altLang="sv-SE" sz="2000" dirty="0" err="1" smtClean="0"/>
              <a:t>maturity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v-SE" altLang="sv-SE" sz="2000" dirty="0" smtClean="0"/>
              <a:t>Not </a:t>
            </a:r>
            <a:r>
              <a:rPr lang="sv-SE" altLang="sv-SE" sz="2000" dirty="0" err="1" smtClean="0"/>
              <a:t>self</a:t>
            </a:r>
            <a:r>
              <a:rPr lang="sv-SE" altLang="sv-SE" sz="2000" dirty="0" smtClean="0"/>
              <a:t>-determination</a:t>
            </a:r>
            <a:endParaRPr lang="sv-SE" altLang="sv-SE" sz="2000" dirty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sv-SE" altLang="sv-SE" sz="2000" dirty="0" smtClean="0"/>
              <a:t>No obligation</a:t>
            </a:r>
            <a:endParaRPr lang="sv-SE" altLang="sv-SE" sz="2000" dirty="0"/>
          </a:p>
          <a:p>
            <a:pPr marL="0" indent="0">
              <a:spcAft>
                <a:spcPts val="0"/>
              </a:spcAft>
              <a:buNone/>
              <a:defRPr/>
            </a:pPr>
            <a:endParaRPr lang="sv-SE" altLang="sv-SE" dirty="0"/>
          </a:p>
        </p:txBody>
      </p:sp>
      <p:pic>
        <p:nvPicPr>
          <p:cNvPr id="51204" name="Picture 4" descr="C:\Users\eeng5\AppData\Local\Microsoft\Windows\Temporary Internet Files\Content.IE5\69QRVV5O\MC90007873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488" y="3743285"/>
            <a:ext cx="37798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182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/>
              <a:t>12 – </a:t>
            </a:r>
            <a:r>
              <a:rPr lang="sv-SE" altLang="sv-SE" dirty="0" smtClean="0"/>
              <a:t>Participation </a:t>
            </a:r>
            <a:endParaRPr lang="sv-SE" altLang="sv-SE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sz="2000" dirty="0" err="1" smtClean="0"/>
              <a:t>Visible</a:t>
            </a:r>
            <a:r>
              <a:rPr lang="sv-SE" altLang="sv-SE" sz="2000" dirty="0" smtClean="0"/>
              <a:t> in </a:t>
            </a:r>
            <a:r>
              <a:rPr lang="sv-SE" altLang="sv-SE" sz="2000" dirty="0" err="1" smtClean="0"/>
              <a:t>legislation</a:t>
            </a:r>
            <a:endParaRPr lang="sv-SE" altLang="sv-SE" sz="2000" dirty="0" smtClean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endParaRPr lang="sv-SE" altLang="sv-SE" sz="2000" dirty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sz="2000" dirty="0" err="1" smtClean="0"/>
              <a:t>Methods</a:t>
            </a:r>
            <a:r>
              <a:rPr lang="sv-SE" altLang="sv-SE" sz="2000" dirty="0" smtClean="0"/>
              <a:t> for </a:t>
            </a:r>
            <a:r>
              <a:rPr lang="sv-SE" altLang="sv-SE" sz="2000" dirty="0" err="1" smtClean="0"/>
              <a:t>children´s</a:t>
            </a:r>
            <a:r>
              <a:rPr lang="sv-SE" altLang="sv-SE" sz="2000" dirty="0" smtClean="0"/>
              <a:t> participation</a:t>
            </a:r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endParaRPr lang="sv-SE" altLang="sv-SE" sz="2000" dirty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sz="2000" dirty="0" err="1" smtClean="0"/>
              <a:t>Education</a:t>
            </a:r>
            <a:r>
              <a:rPr lang="sv-SE" altLang="sv-SE" sz="2000" dirty="0" smtClean="0"/>
              <a:t> for all</a:t>
            </a:r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endParaRPr lang="sv-SE" altLang="sv-SE" sz="2000" dirty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sz="2000" dirty="0" smtClean="0"/>
              <a:t>Listen to and </a:t>
            </a:r>
            <a:r>
              <a:rPr lang="sv-SE" altLang="sv-SE" sz="2000" dirty="0" err="1" smtClean="0"/>
              <a:t>give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due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weight</a:t>
            </a:r>
            <a:endParaRPr lang="sv-SE" altLang="sv-SE" sz="2000" dirty="0" smtClean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endParaRPr lang="sv-SE" altLang="sv-SE" sz="2000" dirty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sz="2000" dirty="0" smtClean="0"/>
              <a:t>Participation </a:t>
            </a:r>
            <a:r>
              <a:rPr lang="sv-SE" altLang="sv-SE" sz="2000" dirty="0" err="1" smtClean="0"/>
              <a:t>without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discrimination</a:t>
            </a:r>
            <a:endParaRPr lang="sv-SE" altLang="sv-SE" sz="2000" dirty="0" smtClean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endParaRPr lang="sv-SE" altLang="sv-SE" sz="2000" dirty="0"/>
          </a:p>
          <a:p>
            <a:pPr eaLnBrk="1" hangingPunct="1">
              <a:spcAft>
                <a:spcPct val="10000"/>
              </a:spcAft>
              <a:buFont typeface="Arial" pitchFamily="34" charset="0"/>
              <a:buChar char="•"/>
            </a:pPr>
            <a:r>
              <a:rPr lang="sv-SE" altLang="sv-SE" sz="2000" dirty="0" err="1" smtClean="0"/>
              <a:t>Adults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are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responsible</a:t>
            </a:r>
            <a:endParaRPr lang="sv-SE" altLang="sv-SE" sz="2000" dirty="0"/>
          </a:p>
        </p:txBody>
      </p:sp>
      <p:pic>
        <p:nvPicPr>
          <p:cNvPr id="52228" name="Picture 4" descr="PUSS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7" y="3717033"/>
            <a:ext cx="2446337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18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Article</a:t>
            </a:r>
            <a:r>
              <a:rPr lang="sv-SE" dirty="0" smtClean="0"/>
              <a:t> 12 </a:t>
            </a:r>
            <a:br>
              <a:rPr lang="sv-SE" dirty="0" smtClean="0"/>
            </a:br>
            <a:r>
              <a:rPr lang="sv-SE" dirty="0" err="1" smtClean="0"/>
              <a:t>Questions</a:t>
            </a:r>
            <a:r>
              <a:rPr lang="sv-SE" dirty="0" smtClean="0"/>
              <a:t> to be </a:t>
            </a:r>
            <a:r>
              <a:rPr lang="sv-SE" dirty="0" err="1" smtClean="0"/>
              <a:t>answered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Why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are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we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doing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this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What</a:t>
            </a:r>
            <a:r>
              <a:rPr lang="sv-SE" altLang="sv-SE" sz="2000" dirty="0" smtClean="0"/>
              <a:t> do </a:t>
            </a:r>
            <a:r>
              <a:rPr lang="sv-SE" altLang="sv-SE" sz="2000" dirty="0" err="1" smtClean="0"/>
              <a:t>we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want</a:t>
            </a:r>
            <a:r>
              <a:rPr lang="sv-SE" altLang="sv-SE" sz="2000" dirty="0" smtClean="0"/>
              <a:t> to </a:t>
            </a:r>
            <a:r>
              <a:rPr lang="sv-SE" altLang="sv-SE" sz="2000" dirty="0" err="1" smtClean="0"/>
              <a:t>achive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What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children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What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questions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How </a:t>
            </a:r>
            <a:r>
              <a:rPr lang="en-US" sz="2000" dirty="0"/>
              <a:t>do the children express </a:t>
            </a:r>
            <a:r>
              <a:rPr lang="en-US" sz="2000" dirty="0" smtClean="0"/>
              <a:t>themselves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How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will</a:t>
            </a:r>
            <a:r>
              <a:rPr lang="sv-SE" altLang="sv-SE" sz="2000" dirty="0" smtClean="0"/>
              <a:t> the </a:t>
            </a:r>
            <a:r>
              <a:rPr lang="sv-SE" altLang="sv-SE" sz="2000" dirty="0" err="1" smtClean="0"/>
              <a:t>results</a:t>
            </a:r>
            <a:r>
              <a:rPr lang="sv-SE" altLang="sv-SE" sz="2000" dirty="0" smtClean="0"/>
              <a:t> be </a:t>
            </a:r>
            <a:r>
              <a:rPr lang="sv-SE" altLang="sv-SE" sz="2000" dirty="0" err="1" smtClean="0"/>
              <a:t>used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How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are</a:t>
            </a:r>
            <a:r>
              <a:rPr lang="sv-SE" altLang="sv-SE" sz="2000" dirty="0" smtClean="0"/>
              <a:t> the </a:t>
            </a:r>
            <a:r>
              <a:rPr lang="sv-SE" altLang="sv-SE" sz="2000" dirty="0" err="1" smtClean="0"/>
              <a:t>children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shown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respect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What</a:t>
            </a:r>
            <a:r>
              <a:rPr lang="sv-SE" altLang="sv-SE" sz="2000" dirty="0" smtClean="0"/>
              <a:t> do </a:t>
            </a:r>
            <a:r>
              <a:rPr lang="sv-SE" altLang="sv-SE" sz="2000" dirty="0" err="1" smtClean="0"/>
              <a:t>you</a:t>
            </a:r>
            <a:r>
              <a:rPr lang="sv-SE" altLang="sv-SE" sz="2000" dirty="0" smtClean="0"/>
              <a:t> do </a:t>
            </a:r>
            <a:r>
              <a:rPr lang="sv-SE" altLang="sv-SE" sz="2000" dirty="0" err="1" smtClean="0"/>
              <a:t>if</a:t>
            </a:r>
            <a:r>
              <a:rPr lang="sv-SE" altLang="sv-SE" sz="2000" dirty="0" smtClean="0"/>
              <a:t> the </a:t>
            </a:r>
            <a:r>
              <a:rPr lang="sv-SE" altLang="sv-SE" sz="2000" dirty="0" err="1" smtClean="0"/>
              <a:t>child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doesn´t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think</a:t>
            </a:r>
            <a:r>
              <a:rPr lang="sv-SE" altLang="sv-SE" sz="2000" dirty="0" smtClean="0"/>
              <a:t> like </a:t>
            </a:r>
            <a:r>
              <a:rPr lang="sv-SE" altLang="sv-SE" sz="2000" dirty="0" err="1" smtClean="0"/>
              <a:t>you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altLang="sv-SE" sz="2000" dirty="0" err="1" smtClean="0"/>
              <a:t>Parent´s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rights</a:t>
            </a:r>
            <a:r>
              <a:rPr lang="sv-SE" altLang="sv-SE" sz="2000" dirty="0" smtClean="0"/>
              <a:t> vs </a:t>
            </a:r>
            <a:r>
              <a:rPr lang="sv-SE" altLang="sv-SE" sz="2000" dirty="0" err="1" smtClean="0"/>
              <a:t>children´s</a:t>
            </a:r>
            <a:r>
              <a:rPr lang="sv-SE" altLang="sv-SE" sz="2000" dirty="0" smtClean="0"/>
              <a:t> </a:t>
            </a:r>
            <a:r>
              <a:rPr lang="sv-SE" altLang="sv-SE" sz="2000" dirty="0" err="1" smtClean="0"/>
              <a:t>rights</a:t>
            </a:r>
            <a:r>
              <a:rPr lang="sv-SE" altLang="sv-SE" sz="2000" dirty="0" smtClean="0"/>
              <a:t>?</a:t>
            </a:r>
            <a:endParaRPr lang="sv-SE" altLang="sv-SE" sz="2000" dirty="0"/>
          </a:p>
          <a:p>
            <a:pPr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77460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For the </a:t>
            </a:r>
            <a:r>
              <a:rPr lang="sv-SE" dirty="0" err="1"/>
              <a:t>youngest</a:t>
            </a:r>
            <a:r>
              <a:rPr lang="sv-SE" dirty="0"/>
              <a:t> </a:t>
            </a:r>
            <a:r>
              <a:rPr lang="sv-SE" dirty="0" err="1"/>
              <a:t>children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right to express views and feelings should be anchored in the child’s daily life at </a:t>
            </a:r>
            <a:r>
              <a:rPr lang="en-GB" dirty="0" smtClean="0"/>
              <a:t>home </a:t>
            </a:r>
            <a:r>
              <a:rPr lang="en-GB" dirty="0"/>
              <a:t>and in his or her community; within the full range of early childhood health, care and education facilities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2791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 err="1" smtClean="0"/>
              <a:t>Kommunication</a:t>
            </a:r>
            <a:endParaRPr lang="sv-SE" altLang="sv-SE" dirty="0" smtClean="0"/>
          </a:p>
        </p:txBody>
      </p:sp>
      <p:sp>
        <p:nvSpPr>
          <p:cNvPr id="47107" name="Platshållare för innehåll 2"/>
          <p:cNvSpPr>
            <a:spLocks noGrp="1"/>
          </p:cNvSpPr>
          <p:nvPr>
            <p:ph idx="1"/>
          </p:nvPr>
        </p:nvSpPr>
        <p:spPr>
          <a:xfrm>
            <a:off x="1865520" y="2357443"/>
            <a:ext cx="7207250" cy="3738563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sv-SE" altLang="sv-SE" dirty="0" err="1" smtClean="0"/>
              <a:t>Are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we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talking</a:t>
            </a:r>
            <a:r>
              <a:rPr lang="sv-SE" altLang="sv-SE" dirty="0" smtClean="0"/>
              <a:t> </a:t>
            </a:r>
            <a:r>
              <a:rPr lang="sv-SE" altLang="sv-SE" dirty="0" smtClean="0">
                <a:solidFill>
                  <a:srgbClr val="FF0000"/>
                </a:solidFill>
              </a:rPr>
              <a:t>to </a:t>
            </a:r>
            <a:r>
              <a:rPr lang="sv-SE" altLang="sv-SE" dirty="0" err="1" smtClean="0"/>
              <a:t>children</a:t>
            </a:r>
            <a:endParaRPr lang="sv-SE" altLang="sv-SE" dirty="0" smtClean="0"/>
          </a:p>
          <a:p>
            <a:pPr algn="ctr" eaLnBrk="1" hangingPunct="1">
              <a:buFont typeface="Arial" panose="020B0604020202020204" pitchFamily="34" charset="0"/>
              <a:buNone/>
            </a:pPr>
            <a:endParaRPr lang="sv-SE" altLang="sv-SE" dirty="0" smtClean="0"/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sv-SE" altLang="sv-SE" dirty="0"/>
              <a:t>o</a:t>
            </a:r>
            <a:r>
              <a:rPr lang="sv-SE" altLang="sv-SE" dirty="0" smtClean="0"/>
              <a:t>r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sv-SE" altLang="sv-SE" dirty="0" smtClean="0"/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sv-SE" altLang="sv-SE" dirty="0" err="1" smtClean="0"/>
              <a:t>Are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we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talking</a:t>
            </a:r>
            <a:r>
              <a:rPr lang="sv-SE" altLang="sv-SE" dirty="0" smtClean="0"/>
              <a:t> </a:t>
            </a:r>
            <a:r>
              <a:rPr lang="sv-SE" altLang="sv-SE" dirty="0" err="1" smtClean="0">
                <a:solidFill>
                  <a:srgbClr val="FF0000"/>
                </a:solidFill>
              </a:rPr>
              <a:t>with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children</a:t>
            </a: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79760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73833" y="2253459"/>
            <a:ext cx="9609825" cy="1231392"/>
          </a:xfrm>
        </p:spPr>
        <p:txBody>
          <a:bodyPr/>
          <a:lstStyle/>
          <a:p>
            <a:pPr algn="ctr"/>
            <a:r>
              <a:rPr lang="en-US" dirty="0"/>
              <a:t>All communication is on the recipient's terms</a:t>
            </a:r>
            <a:endParaRPr lang="sv-SE" dirty="0"/>
          </a:p>
        </p:txBody>
      </p:sp>
      <p:pic>
        <p:nvPicPr>
          <p:cNvPr id="3" name="Picture 2" descr="C:\Documents and Settings\ueen9265\Lokala inställningar\Temporary Internet Files\Content.IE5\1HSR7TIF\MPj0438573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0808" y="3927361"/>
            <a:ext cx="2721864" cy="20426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880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258" name="Objekt 1"/>
          <p:cNvGraphicFramePr>
            <a:graphicFrameLocks noChangeAspect="1"/>
          </p:cNvGraphicFramePr>
          <p:nvPr/>
        </p:nvGraphicFramePr>
        <p:xfrm>
          <a:off x="2208214" y="260351"/>
          <a:ext cx="7204075" cy="557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Presentation" r:id="rId3" imgW="4288633" imgH="3215765" progId="PowerPoint.Show.12">
                  <p:embed/>
                </p:oleObj>
              </mc:Choice>
              <mc:Fallback>
                <p:oleObj name="Presentation" r:id="rId3" imgW="4288633" imgH="3215765" progId="PowerPoint.Show.12">
                  <p:embed/>
                  <p:pic>
                    <p:nvPicPr>
                      <p:cNvPr id="224258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260351"/>
                        <a:ext cx="7204075" cy="557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4259" name="Picture 5" descr="C:\Users\EENG5\AppData\Local\Microsoft\Windows\Temporary Internet Files\Content.IE5\WQXI294U\20p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9" y="0"/>
            <a:ext cx="9077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2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General implementation</a:t>
            </a:r>
            <a:endParaRPr lang="sv-SE" altLang="sv-SE" dirty="0"/>
          </a:p>
        </p:txBody>
      </p:sp>
      <p:pic>
        <p:nvPicPr>
          <p:cNvPr id="277507" name="Picture 1053" descr="BL0032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3059114"/>
            <a:ext cx="1047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7508" name="Group 1047"/>
          <p:cNvGrpSpPr>
            <a:grpSpLocks/>
          </p:cNvGrpSpPr>
          <p:nvPr/>
        </p:nvGrpSpPr>
        <p:grpSpPr bwMode="auto">
          <a:xfrm>
            <a:off x="3309938" y="4841875"/>
            <a:ext cx="920750" cy="1017588"/>
            <a:chOff x="4929" y="2224"/>
            <a:chExt cx="580" cy="641"/>
          </a:xfrm>
        </p:grpSpPr>
        <p:sp>
          <p:nvSpPr>
            <p:cNvPr id="277533" name="Freeform 1048"/>
            <p:cNvSpPr>
              <a:spLocks/>
            </p:cNvSpPr>
            <p:nvPr/>
          </p:nvSpPr>
          <p:spPr bwMode="auto">
            <a:xfrm>
              <a:off x="5302" y="2231"/>
              <a:ext cx="52" cy="468"/>
            </a:xfrm>
            <a:custGeom>
              <a:avLst/>
              <a:gdLst>
                <a:gd name="T0" fmla="*/ 0 w 155"/>
                <a:gd name="T1" fmla="*/ 0 h 1406"/>
                <a:gd name="T2" fmla="*/ 0 w 155"/>
                <a:gd name="T3" fmla="*/ 0 h 1406"/>
                <a:gd name="T4" fmla="*/ 0 w 155"/>
                <a:gd name="T5" fmla="*/ 0 h 1406"/>
                <a:gd name="T6" fmla="*/ 0 w 155"/>
                <a:gd name="T7" fmla="*/ 0 h 1406"/>
                <a:gd name="T8" fmla="*/ 0 w 155"/>
                <a:gd name="T9" fmla="*/ 0 h 1406"/>
                <a:gd name="T10" fmla="*/ 0 w 155"/>
                <a:gd name="T11" fmla="*/ 0 h 1406"/>
                <a:gd name="T12" fmla="*/ 0 w 155"/>
                <a:gd name="T13" fmla="*/ 0 h 14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1406"/>
                <a:gd name="T23" fmla="*/ 155 w 155"/>
                <a:gd name="T24" fmla="*/ 1406 h 14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1406">
                  <a:moveTo>
                    <a:pt x="42" y="0"/>
                  </a:moveTo>
                  <a:lnTo>
                    <a:pt x="0" y="1406"/>
                  </a:lnTo>
                  <a:lnTo>
                    <a:pt x="91" y="1406"/>
                  </a:lnTo>
                  <a:lnTo>
                    <a:pt x="155" y="1179"/>
                  </a:lnTo>
                  <a:lnTo>
                    <a:pt x="155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4" name="Freeform 1049"/>
            <p:cNvSpPr>
              <a:spLocks/>
            </p:cNvSpPr>
            <p:nvPr/>
          </p:nvSpPr>
          <p:spPr bwMode="auto">
            <a:xfrm>
              <a:off x="4929" y="2231"/>
              <a:ext cx="580" cy="634"/>
            </a:xfrm>
            <a:custGeom>
              <a:avLst/>
              <a:gdLst>
                <a:gd name="T0" fmla="*/ 0 w 1740"/>
                <a:gd name="T1" fmla="*/ 0 h 1903"/>
                <a:gd name="T2" fmla="*/ 0 w 1740"/>
                <a:gd name="T3" fmla="*/ 0 h 1903"/>
                <a:gd name="T4" fmla="*/ 0 w 1740"/>
                <a:gd name="T5" fmla="*/ 0 h 1903"/>
                <a:gd name="T6" fmla="*/ 0 w 1740"/>
                <a:gd name="T7" fmla="*/ 0 h 1903"/>
                <a:gd name="T8" fmla="*/ 0 w 1740"/>
                <a:gd name="T9" fmla="*/ 0 h 1903"/>
                <a:gd name="T10" fmla="*/ 0 w 1740"/>
                <a:gd name="T11" fmla="*/ 0 h 1903"/>
                <a:gd name="T12" fmla="*/ 0 w 1740"/>
                <a:gd name="T13" fmla="*/ 0 h 1903"/>
                <a:gd name="T14" fmla="*/ 0 w 1740"/>
                <a:gd name="T15" fmla="*/ 0 h 1903"/>
                <a:gd name="T16" fmla="*/ 0 w 1740"/>
                <a:gd name="T17" fmla="*/ 0 h 1903"/>
                <a:gd name="T18" fmla="*/ 0 w 1740"/>
                <a:gd name="T19" fmla="*/ 0 h 1903"/>
                <a:gd name="T20" fmla="*/ 0 w 1740"/>
                <a:gd name="T21" fmla="*/ 0 h 1903"/>
                <a:gd name="T22" fmla="*/ 0 w 1740"/>
                <a:gd name="T23" fmla="*/ 0 h 1903"/>
                <a:gd name="T24" fmla="*/ 0 w 1740"/>
                <a:gd name="T25" fmla="*/ 0 h 1903"/>
                <a:gd name="T26" fmla="*/ 0 w 1740"/>
                <a:gd name="T27" fmla="*/ 0 h 1903"/>
                <a:gd name="T28" fmla="*/ 0 w 1740"/>
                <a:gd name="T29" fmla="*/ 0 h 1903"/>
                <a:gd name="T30" fmla="*/ 0 w 1740"/>
                <a:gd name="T31" fmla="*/ 0 h 1903"/>
                <a:gd name="T32" fmla="*/ 0 w 1740"/>
                <a:gd name="T33" fmla="*/ 0 h 1903"/>
                <a:gd name="T34" fmla="*/ 0 w 1740"/>
                <a:gd name="T35" fmla="*/ 0 h 1903"/>
                <a:gd name="T36" fmla="*/ 0 w 1740"/>
                <a:gd name="T37" fmla="*/ 0 h 1903"/>
                <a:gd name="T38" fmla="*/ 0 w 1740"/>
                <a:gd name="T39" fmla="*/ 0 h 1903"/>
                <a:gd name="T40" fmla="*/ 0 w 1740"/>
                <a:gd name="T41" fmla="*/ 0 h 19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40"/>
                <a:gd name="T64" fmla="*/ 0 h 1903"/>
                <a:gd name="T65" fmla="*/ 1740 w 1740"/>
                <a:gd name="T66" fmla="*/ 1903 h 19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40" h="1903">
                  <a:moveTo>
                    <a:pt x="320" y="178"/>
                  </a:moveTo>
                  <a:lnTo>
                    <a:pt x="320" y="1399"/>
                  </a:lnTo>
                  <a:lnTo>
                    <a:pt x="276" y="1526"/>
                  </a:lnTo>
                  <a:lnTo>
                    <a:pt x="150" y="1554"/>
                  </a:lnTo>
                  <a:lnTo>
                    <a:pt x="157" y="1716"/>
                  </a:lnTo>
                  <a:lnTo>
                    <a:pt x="0" y="1903"/>
                  </a:lnTo>
                  <a:lnTo>
                    <a:pt x="1740" y="1898"/>
                  </a:lnTo>
                  <a:lnTo>
                    <a:pt x="1719" y="1778"/>
                  </a:lnTo>
                  <a:lnTo>
                    <a:pt x="327" y="1751"/>
                  </a:lnTo>
                  <a:lnTo>
                    <a:pt x="320" y="1624"/>
                  </a:lnTo>
                  <a:lnTo>
                    <a:pt x="1347" y="1624"/>
                  </a:lnTo>
                  <a:lnTo>
                    <a:pt x="1466" y="1546"/>
                  </a:lnTo>
                  <a:lnTo>
                    <a:pt x="396" y="1554"/>
                  </a:lnTo>
                  <a:lnTo>
                    <a:pt x="424" y="1427"/>
                  </a:lnTo>
                  <a:lnTo>
                    <a:pt x="1275" y="1434"/>
                  </a:lnTo>
                  <a:lnTo>
                    <a:pt x="1324" y="1502"/>
                  </a:lnTo>
                  <a:lnTo>
                    <a:pt x="1324" y="1334"/>
                  </a:lnTo>
                  <a:lnTo>
                    <a:pt x="439" y="1334"/>
                  </a:lnTo>
                  <a:lnTo>
                    <a:pt x="439" y="0"/>
                  </a:lnTo>
                  <a:lnTo>
                    <a:pt x="320" y="1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5" name="Freeform 1050"/>
            <p:cNvSpPr>
              <a:spLocks/>
            </p:cNvSpPr>
            <p:nvPr/>
          </p:nvSpPr>
          <p:spPr bwMode="auto">
            <a:xfrm>
              <a:off x="5138" y="2224"/>
              <a:ext cx="33" cy="421"/>
            </a:xfrm>
            <a:custGeom>
              <a:avLst/>
              <a:gdLst>
                <a:gd name="T0" fmla="*/ 0 w 99"/>
                <a:gd name="T1" fmla="*/ 0 h 1262"/>
                <a:gd name="T2" fmla="*/ 0 w 99"/>
                <a:gd name="T3" fmla="*/ 0 h 1262"/>
                <a:gd name="T4" fmla="*/ 0 w 99"/>
                <a:gd name="T5" fmla="*/ 0 h 1262"/>
                <a:gd name="T6" fmla="*/ 0 w 99"/>
                <a:gd name="T7" fmla="*/ 0 h 1262"/>
                <a:gd name="T8" fmla="*/ 0 w 99"/>
                <a:gd name="T9" fmla="*/ 0 h 1262"/>
                <a:gd name="T10" fmla="*/ 0 w 99"/>
                <a:gd name="T11" fmla="*/ 0 h 1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1262"/>
                <a:gd name="T20" fmla="*/ 99 w 99"/>
                <a:gd name="T21" fmla="*/ 1262 h 12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1262">
                  <a:moveTo>
                    <a:pt x="0" y="0"/>
                  </a:moveTo>
                  <a:lnTo>
                    <a:pt x="14" y="1262"/>
                  </a:lnTo>
                  <a:lnTo>
                    <a:pt x="99" y="1058"/>
                  </a:lnTo>
                  <a:lnTo>
                    <a:pt x="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6" name="Freeform 1051"/>
            <p:cNvSpPr>
              <a:spLocks/>
            </p:cNvSpPr>
            <p:nvPr/>
          </p:nvSpPr>
          <p:spPr bwMode="auto">
            <a:xfrm>
              <a:off x="5227" y="2224"/>
              <a:ext cx="35" cy="425"/>
            </a:xfrm>
            <a:custGeom>
              <a:avLst/>
              <a:gdLst>
                <a:gd name="T0" fmla="*/ 0 w 106"/>
                <a:gd name="T1" fmla="*/ 0 h 1275"/>
                <a:gd name="T2" fmla="*/ 0 w 106"/>
                <a:gd name="T3" fmla="*/ 0 h 1275"/>
                <a:gd name="T4" fmla="*/ 0 w 106"/>
                <a:gd name="T5" fmla="*/ 0 h 1275"/>
                <a:gd name="T6" fmla="*/ 0 w 106"/>
                <a:gd name="T7" fmla="*/ 0 h 1275"/>
                <a:gd name="T8" fmla="*/ 0 w 106"/>
                <a:gd name="T9" fmla="*/ 0 h 1275"/>
                <a:gd name="T10" fmla="*/ 0 w 106"/>
                <a:gd name="T11" fmla="*/ 0 h 1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1275"/>
                <a:gd name="T20" fmla="*/ 106 w 106"/>
                <a:gd name="T21" fmla="*/ 1275 h 12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1275">
                  <a:moveTo>
                    <a:pt x="23" y="0"/>
                  </a:moveTo>
                  <a:lnTo>
                    <a:pt x="0" y="1275"/>
                  </a:lnTo>
                  <a:lnTo>
                    <a:pt x="85" y="1030"/>
                  </a:lnTo>
                  <a:lnTo>
                    <a:pt x="106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7" name="Freeform 1052"/>
            <p:cNvSpPr>
              <a:spLocks/>
            </p:cNvSpPr>
            <p:nvPr/>
          </p:nvSpPr>
          <p:spPr bwMode="auto">
            <a:xfrm>
              <a:off x="5373" y="2746"/>
              <a:ext cx="47" cy="97"/>
            </a:xfrm>
            <a:custGeom>
              <a:avLst/>
              <a:gdLst>
                <a:gd name="T0" fmla="*/ 0 w 142"/>
                <a:gd name="T1" fmla="*/ 0 h 290"/>
                <a:gd name="T2" fmla="*/ 0 w 142"/>
                <a:gd name="T3" fmla="*/ 0 h 290"/>
                <a:gd name="T4" fmla="*/ 0 w 142"/>
                <a:gd name="T5" fmla="*/ 0 h 290"/>
                <a:gd name="T6" fmla="*/ 0 w 142"/>
                <a:gd name="T7" fmla="*/ 0 h 290"/>
                <a:gd name="T8" fmla="*/ 0 w 142"/>
                <a:gd name="T9" fmla="*/ 0 h 290"/>
                <a:gd name="T10" fmla="*/ 0 w 142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2"/>
                <a:gd name="T19" fmla="*/ 0 h 290"/>
                <a:gd name="T20" fmla="*/ 142 w 142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2" h="290">
                  <a:moveTo>
                    <a:pt x="0" y="15"/>
                  </a:moveTo>
                  <a:lnTo>
                    <a:pt x="0" y="290"/>
                  </a:lnTo>
                  <a:lnTo>
                    <a:pt x="142" y="241"/>
                  </a:lnTo>
                  <a:lnTo>
                    <a:pt x="1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</p:grpSp>
      <p:sp>
        <p:nvSpPr>
          <p:cNvPr id="277509" name="Oval 1054"/>
          <p:cNvSpPr>
            <a:spLocks noChangeArrowheads="1"/>
          </p:cNvSpPr>
          <p:nvPr/>
        </p:nvSpPr>
        <p:spPr bwMode="auto">
          <a:xfrm>
            <a:off x="2946401" y="3695700"/>
            <a:ext cx="1590675" cy="1227138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lIns="91398" tIns="45699" rIns="91398" bIns="45699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endParaRPr lang="sv-SE" altLang="sv-SE" sz="2400">
              <a:latin typeface="Calibri" panose="020F0502020204030204" pitchFamily="34" charset="0"/>
            </a:endParaRPr>
          </a:p>
        </p:txBody>
      </p:sp>
      <p:pic>
        <p:nvPicPr>
          <p:cNvPr id="277510" name="Picture 1053" descr="BL0032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059114"/>
            <a:ext cx="1047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7511" name="Group 1047"/>
          <p:cNvGrpSpPr>
            <a:grpSpLocks/>
          </p:cNvGrpSpPr>
          <p:nvPr/>
        </p:nvGrpSpPr>
        <p:grpSpPr bwMode="auto">
          <a:xfrm>
            <a:off x="7743825" y="4806950"/>
            <a:ext cx="920750" cy="1017588"/>
            <a:chOff x="4929" y="2224"/>
            <a:chExt cx="580" cy="641"/>
          </a:xfrm>
        </p:grpSpPr>
        <p:sp>
          <p:nvSpPr>
            <p:cNvPr id="277528" name="Freeform 1048"/>
            <p:cNvSpPr>
              <a:spLocks/>
            </p:cNvSpPr>
            <p:nvPr/>
          </p:nvSpPr>
          <p:spPr bwMode="auto">
            <a:xfrm>
              <a:off x="5302" y="2231"/>
              <a:ext cx="52" cy="468"/>
            </a:xfrm>
            <a:custGeom>
              <a:avLst/>
              <a:gdLst>
                <a:gd name="T0" fmla="*/ 0 w 155"/>
                <a:gd name="T1" fmla="*/ 0 h 1406"/>
                <a:gd name="T2" fmla="*/ 0 w 155"/>
                <a:gd name="T3" fmla="*/ 0 h 1406"/>
                <a:gd name="T4" fmla="*/ 0 w 155"/>
                <a:gd name="T5" fmla="*/ 0 h 1406"/>
                <a:gd name="T6" fmla="*/ 0 w 155"/>
                <a:gd name="T7" fmla="*/ 0 h 1406"/>
                <a:gd name="T8" fmla="*/ 0 w 155"/>
                <a:gd name="T9" fmla="*/ 0 h 1406"/>
                <a:gd name="T10" fmla="*/ 0 w 155"/>
                <a:gd name="T11" fmla="*/ 0 h 1406"/>
                <a:gd name="T12" fmla="*/ 0 w 155"/>
                <a:gd name="T13" fmla="*/ 0 h 14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1406"/>
                <a:gd name="T23" fmla="*/ 155 w 155"/>
                <a:gd name="T24" fmla="*/ 1406 h 14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1406">
                  <a:moveTo>
                    <a:pt x="42" y="0"/>
                  </a:moveTo>
                  <a:lnTo>
                    <a:pt x="0" y="1406"/>
                  </a:lnTo>
                  <a:lnTo>
                    <a:pt x="91" y="1406"/>
                  </a:lnTo>
                  <a:lnTo>
                    <a:pt x="155" y="1179"/>
                  </a:lnTo>
                  <a:lnTo>
                    <a:pt x="155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29" name="Freeform 1049"/>
            <p:cNvSpPr>
              <a:spLocks/>
            </p:cNvSpPr>
            <p:nvPr/>
          </p:nvSpPr>
          <p:spPr bwMode="auto">
            <a:xfrm>
              <a:off x="4929" y="2231"/>
              <a:ext cx="580" cy="634"/>
            </a:xfrm>
            <a:custGeom>
              <a:avLst/>
              <a:gdLst>
                <a:gd name="T0" fmla="*/ 0 w 1740"/>
                <a:gd name="T1" fmla="*/ 0 h 1903"/>
                <a:gd name="T2" fmla="*/ 0 w 1740"/>
                <a:gd name="T3" fmla="*/ 0 h 1903"/>
                <a:gd name="T4" fmla="*/ 0 w 1740"/>
                <a:gd name="T5" fmla="*/ 0 h 1903"/>
                <a:gd name="T6" fmla="*/ 0 w 1740"/>
                <a:gd name="T7" fmla="*/ 0 h 1903"/>
                <a:gd name="T8" fmla="*/ 0 w 1740"/>
                <a:gd name="T9" fmla="*/ 0 h 1903"/>
                <a:gd name="T10" fmla="*/ 0 w 1740"/>
                <a:gd name="T11" fmla="*/ 0 h 1903"/>
                <a:gd name="T12" fmla="*/ 0 w 1740"/>
                <a:gd name="T13" fmla="*/ 0 h 1903"/>
                <a:gd name="T14" fmla="*/ 0 w 1740"/>
                <a:gd name="T15" fmla="*/ 0 h 1903"/>
                <a:gd name="T16" fmla="*/ 0 w 1740"/>
                <a:gd name="T17" fmla="*/ 0 h 1903"/>
                <a:gd name="T18" fmla="*/ 0 w 1740"/>
                <a:gd name="T19" fmla="*/ 0 h 1903"/>
                <a:gd name="T20" fmla="*/ 0 w 1740"/>
                <a:gd name="T21" fmla="*/ 0 h 1903"/>
                <a:gd name="T22" fmla="*/ 0 w 1740"/>
                <a:gd name="T23" fmla="*/ 0 h 1903"/>
                <a:gd name="T24" fmla="*/ 0 w 1740"/>
                <a:gd name="T25" fmla="*/ 0 h 1903"/>
                <a:gd name="T26" fmla="*/ 0 w 1740"/>
                <a:gd name="T27" fmla="*/ 0 h 1903"/>
                <a:gd name="T28" fmla="*/ 0 w 1740"/>
                <a:gd name="T29" fmla="*/ 0 h 1903"/>
                <a:gd name="T30" fmla="*/ 0 w 1740"/>
                <a:gd name="T31" fmla="*/ 0 h 1903"/>
                <a:gd name="T32" fmla="*/ 0 w 1740"/>
                <a:gd name="T33" fmla="*/ 0 h 1903"/>
                <a:gd name="T34" fmla="*/ 0 w 1740"/>
                <a:gd name="T35" fmla="*/ 0 h 1903"/>
                <a:gd name="T36" fmla="*/ 0 w 1740"/>
                <a:gd name="T37" fmla="*/ 0 h 1903"/>
                <a:gd name="T38" fmla="*/ 0 w 1740"/>
                <a:gd name="T39" fmla="*/ 0 h 1903"/>
                <a:gd name="T40" fmla="*/ 0 w 1740"/>
                <a:gd name="T41" fmla="*/ 0 h 19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40"/>
                <a:gd name="T64" fmla="*/ 0 h 1903"/>
                <a:gd name="T65" fmla="*/ 1740 w 1740"/>
                <a:gd name="T66" fmla="*/ 1903 h 19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40" h="1903">
                  <a:moveTo>
                    <a:pt x="320" y="178"/>
                  </a:moveTo>
                  <a:lnTo>
                    <a:pt x="320" y="1399"/>
                  </a:lnTo>
                  <a:lnTo>
                    <a:pt x="276" y="1526"/>
                  </a:lnTo>
                  <a:lnTo>
                    <a:pt x="150" y="1554"/>
                  </a:lnTo>
                  <a:lnTo>
                    <a:pt x="157" y="1716"/>
                  </a:lnTo>
                  <a:lnTo>
                    <a:pt x="0" y="1903"/>
                  </a:lnTo>
                  <a:lnTo>
                    <a:pt x="1740" y="1898"/>
                  </a:lnTo>
                  <a:lnTo>
                    <a:pt x="1719" y="1778"/>
                  </a:lnTo>
                  <a:lnTo>
                    <a:pt x="327" y="1751"/>
                  </a:lnTo>
                  <a:lnTo>
                    <a:pt x="320" y="1624"/>
                  </a:lnTo>
                  <a:lnTo>
                    <a:pt x="1347" y="1624"/>
                  </a:lnTo>
                  <a:lnTo>
                    <a:pt x="1466" y="1546"/>
                  </a:lnTo>
                  <a:lnTo>
                    <a:pt x="396" y="1554"/>
                  </a:lnTo>
                  <a:lnTo>
                    <a:pt x="424" y="1427"/>
                  </a:lnTo>
                  <a:lnTo>
                    <a:pt x="1275" y="1434"/>
                  </a:lnTo>
                  <a:lnTo>
                    <a:pt x="1324" y="1502"/>
                  </a:lnTo>
                  <a:lnTo>
                    <a:pt x="1324" y="1334"/>
                  </a:lnTo>
                  <a:lnTo>
                    <a:pt x="439" y="1334"/>
                  </a:lnTo>
                  <a:lnTo>
                    <a:pt x="439" y="0"/>
                  </a:lnTo>
                  <a:lnTo>
                    <a:pt x="320" y="1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0" name="Freeform 1050"/>
            <p:cNvSpPr>
              <a:spLocks/>
            </p:cNvSpPr>
            <p:nvPr/>
          </p:nvSpPr>
          <p:spPr bwMode="auto">
            <a:xfrm>
              <a:off x="5138" y="2224"/>
              <a:ext cx="33" cy="421"/>
            </a:xfrm>
            <a:custGeom>
              <a:avLst/>
              <a:gdLst>
                <a:gd name="T0" fmla="*/ 0 w 99"/>
                <a:gd name="T1" fmla="*/ 0 h 1262"/>
                <a:gd name="T2" fmla="*/ 0 w 99"/>
                <a:gd name="T3" fmla="*/ 0 h 1262"/>
                <a:gd name="T4" fmla="*/ 0 w 99"/>
                <a:gd name="T5" fmla="*/ 0 h 1262"/>
                <a:gd name="T6" fmla="*/ 0 w 99"/>
                <a:gd name="T7" fmla="*/ 0 h 1262"/>
                <a:gd name="T8" fmla="*/ 0 w 99"/>
                <a:gd name="T9" fmla="*/ 0 h 1262"/>
                <a:gd name="T10" fmla="*/ 0 w 99"/>
                <a:gd name="T11" fmla="*/ 0 h 1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1262"/>
                <a:gd name="T20" fmla="*/ 99 w 99"/>
                <a:gd name="T21" fmla="*/ 1262 h 12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1262">
                  <a:moveTo>
                    <a:pt x="0" y="0"/>
                  </a:moveTo>
                  <a:lnTo>
                    <a:pt x="14" y="1262"/>
                  </a:lnTo>
                  <a:lnTo>
                    <a:pt x="99" y="1058"/>
                  </a:lnTo>
                  <a:lnTo>
                    <a:pt x="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1" name="Freeform 1051"/>
            <p:cNvSpPr>
              <a:spLocks/>
            </p:cNvSpPr>
            <p:nvPr/>
          </p:nvSpPr>
          <p:spPr bwMode="auto">
            <a:xfrm>
              <a:off x="5227" y="2224"/>
              <a:ext cx="35" cy="425"/>
            </a:xfrm>
            <a:custGeom>
              <a:avLst/>
              <a:gdLst>
                <a:gd name="T0" fmla="*/ 0 w 106"/>
                <a:gd name="T1" fmla="*/ 0 h 1275"/>
                <a:gd name="T2" fmla="*/ 0 w 106"/>
                <a:gd name="T3" fmla="*/ 0 h 1275"/>
                <a:gd name="T4" fmla="*/ 0 w 106"/>
                <a:gd name="T5" fmla="*/ 0 h 1275"/>
                <a:gd name="T6" fmla="*/ 0 w 106"/>
                <a:gd name="T7" fmla="*/ 0 h 1275"/>
                <a:gd name="T8" fmla="*/ 0 w 106"/>
                <a:gd name="T9" fmla="*/ 0 h 1275"/>
                <a:gd name="T10" fmla="*/ 0 w 106"/>
                <a:gd name="T11" fmla="*/ 0 h 1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1275"/>
                <a:gd name="T20" fmla="*/ 106 w 106"/>
                <a:gd name="T21" fmla="*/ 1275 h 12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1275">
                  <a:moveTo>
                    <a:pt x="23" y="0"/>
                  </a:moveTo>
                  <a:lnTo>
                    <a:pt x="0" y="1275"/>
                  </a:lnTo>
                  <a:lnTo>
                    <a:pt x="85" y="1030"/>
                  </a:lnTo>
                  <a:lnTo>
                    <a:pt x="106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32" name="Freeform 1052"/>
            <p:cNvSpPr>
              <a:spLocks/>
            </p:cNvSpPr>
            <p:nvPr/>
          </p:nvSpPr>
          <p:spPr bwMode="auto">
            <a:xfrm>
              <a:off x="5373" y="2746"/>
              <a:ext cx="47" cy="97"/>
            </a:xfrm>
            <a:custGeom>
              <a:avLst/>
              <a:gdLst>
                <a:gd name="T0" fmla="*/ 0 w 142"/>
                <a:gd name="T1" fmla="*/ 0 h 290"/>
                <a:gd name="T2" fmla="*/ 0 w 142"/>
                <a:gd name="T3" fmla="*/ 0 h 290"/>
                <a:gd name="T4" fmla="*/ 0 w 142"/>
                <a:gd name="T5" fmla="*/ 0 h 290"/>
                <a:gd name="T6" fmla="*/ 0 w 142"/>
                <a:gd name="T7" fmla="*/ 0 h 290"/>
                <a:gd name="T8" fmla="*/ 0 w 142"/>
                <a:gd name="T9" fmla="*/ 0 h 290"/>
                <a:gd name="T10" fmla="*/ 0 w 142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2"/>
                <a:gd name="T19" fmla="*/ 0 h 290"/>
                <a:gd name="T20" fmla="*/ 142 w 142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2" h="290">
                  <a:moveTo>
                    <a:pt x="0" y="15"/>
                  </a:moveTo>
                  <a:lnTo>
                    <a:pt x="0" y="290"/>
                  </a:lnTo>
                  <a:lnTo>
                    <a:pt x="142" y="241"/>
                  </a:lnTo>
                  <a:lnTo>
                    <a:pt x="1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</p:grpSp>
      <p:pic>
        <p:nvPicPr>
          <p:cNvPr id="277512" name="Picture 1053" descr="BL0032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3059114"/>
            <a:ext cx="1047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7513" name="Oval 1054"/>
          <p:cNvSpPr>
            <a:spLocks noChangeArrowheads="1"/>
          </p:cNvSpPr>
          <p:nvPr/>
        </p:nvSpPr>
        <p:spPr bwMode="auto">
          <a:xfrm>
            <a:off x="7408864" y="3849689"/>
            <a:ext cx="1590675" cy="12271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lIns="91398" tIns="45699" rIns="91398" bIns="45699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endParaRPr lang="sv-SE" altLang="sv-SE" sz="2400">
              <a:latin typeface="Calibri" panose="020F0502020204030204" pitchFamily="34" charset="0"/>
            </a:endParaRPr>
          </a:p>
        </p:txBody>
      </p:sp>
      <p:sp>
        <p:nvSpPr>
          <p:cNvPr id="277514" name="Freeform 1050"/>
          <p:cNvSpPr>
            <a:spLocks/>
          </p:cNvSpPr>
          <p:nvPr/>
        </p:nvSpPr>
        <p:spPr bwMode="auto">
          <a:xfrm>
            <a:off x="3794125" y="4994275"/>
            <a:ext cx="52388" cy="668338"/>
          </a:xfrm>
          <a:custGeom>
            <a:avLst/>
            <a:gdLst>
              <a:gd name="T0" fmla="*/ 0 w 99"/>
              <a:gd name="T1" fmla="*/ 0 h 1262"/>
              <a:gd name="T2" fmla="*/ 0 w 99"/>
              <a:gd name="T3" fmla="*/ 0 h 1262"/>
              <a:gd name="T4" fmla="*/ 0 w 99"/>
              <a:gd name="T5" fmla="*/ 0 h 1262"/>
              <a:gd name="T6" fmla="*/ 0 w 99"/>
              <a:gd name="T7" fmla="*/ 0 h 1262"/>
              <a:gd name="T8" fmla="*/ 0 w 99"/>
              <a:gd name="T9" fmla="*/ 0 h 1262"/>
              <a:gd name="T10" fmla="*/ 0 w 99"/>
              <a:gd name="T11" fmla="*/ 0 h 12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9"/>
              <a:gd name="T19" fmla="*/ 0 h 1262"/>
              <a:gd name="T20" fmla="*/ 99 w 99"/>
              <a:gd name="T21" fmla="*/ 1262 h 12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9" h="1262">
                <a:moveTo>
                  <a:pt x="0" y="0"/>
                </a:moveTo>
                <a:lnTo>
                  <a:pt x="14" y="1262"/>
                </a:lnTo>
                <a:lnTo>
                  <a:pt x="99" y="1058"/>
                </a:lnTo>
                <a:lnTo>
                  <a:pt x="7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807" tIns="54404" rIns="108807" bIns="54404"/>
          <a:lstStyle/>
          <a:p>
            <a:endParaRPr lang="sv-SE"/>
          </a:p>
        </p:txBody>
      </p:sp>
      <p:grpSp>
        <p:nvGrpSpPr>
          <p:cNvPr id="277515" name="Group 1047"/>
          <p:cNvGrpSpPr>
            <a:grpSpLocks/>
          </p:cNvGrpSpPr>
          <p:nvPr/>
        </p:nvGrpSpPr>
        <p:grpSpPr bwMode="auto">
          <a:xfrm>
            <a:off x="5511800" y="4818064"/>
            <a:ext cx="920750" cy="1017587"/>
            <a:chOff x="4929" y="2224"/>
            <a:chExt cx="580" cy="641"/>
          </a:xfrm>
        </p:grpSpPr>
        <p:sp>
          <p:nvSpPr>
            <p:cNvPr id="277523" name="Freeform 1048"/>
            <p:cNvSpPr>
              <a:spLocks/>
            </p:cNvSpPr>
            <p:nvPr/>
          </p:nvSpPr>
          <p:spPr bwMode="auto">
            <a:xfrm>
              <a:off x="5302" y="2231"/>
              <a:ext cx="52" cy="468"/>
            </a:xfrm>
            <a:custGeom>
              <a:avLst/>
              <a:gdLst>
                <a:gd name="T0" fmla="*/ 0 w 155"/>
                <a:gd name="T1" fmla="*/ 0 h 1406"/>
                <a:gd name="T2" fmla="*/ 0 w 155"/>
                <a:gd name="T3" fmla="*/ 0 h 1406"/>
                <a:gd name="T4" fmla="*/ 0 w 155"/>
                <a:gd name="T5" fmla="*/ 0 h 1406"/>
                <a:gd name="T6" fmla="*/ 0 w 155"/>
                <a:gd name="T7" fmla="*/ 0 h 1406"/>
                <a:gd name="T8" fmla="*/ 0 w 155"/>
                <a:gd name="T9" fmla="*/ 0 h 1406"/>
                <a:gd name="T10" fmla="*/ 0 w 155"/>
                <a:gd name="T11" fmla="*/ 0 h 1406"/>
                <a:gd name="T12" fmla="*/ 0 w 155"/>
                <a:gd name="T13" fmla="*/ 0 h 14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1406"/>
                <a:gd name="T23" fmla="*/ 155 w 155"/>
                <a:gd name="T24" fmla="*/ 1406 h 14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1406">
                  <a:moveTo>
                    <a:pt x="42" y="0"/>
                  </a:moveTo>
                  <a:lnTo>
                    <a:pt x="0" y="1406"/>
                  </a:lnTo>
                  <a:lnTo>
                    <a:pt x="91" y="1406"/>
                  </a:lnTo>
                  <a:lnTo>
                    <a:pt x="155" y="1179"/>
                  </a:lnTo>
                  <a:lnTo>
                    <a:pt x="155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24" name="Freeform 1049"/>
            <p:cNvSpPr>
              <a:spLocks/>
            </p:cNvSpPr>
            <p:nvPr/>
          </p:nvSpPr>
          <p:spPr bwMode="auto">
            <a:xfrm>
              <a:off x="4929" y="2231"/>
              <a:ext cx="580" cy="634"/>
            </a:xfrm>
            <a:custGeom>
              <a:avLst/>
              <a:gdLst>
                <a:gd name="T0" fmla="*/ 0 w 1740"/>
                <a:gd name="T1" fmla="*/ 0 h 1903"/>
                <a:gd name="T2" fmla="*/ 0 w 1740"/>
                <a:gd name="T3" fmla="*/ 0 h 1903"/>
                <a:gd name="T4" fmla="*/ 0 w 1740"/>
                <a:gd name="T5" fmla="*/ 0 h 1903"/>
                <a:gd name="T6" fmla="*/ 0 w 1740"/>
                <a:gd name="T7" fmla="*/ 0 h 1903"/>
                <a:gd name="T8" fmla="*/ 0 w 1740"/>
                <a:gd name="T9" fmla="*/ 0 h 1903"/>
                <a:gd name="T10" fmla="*/ 0 w 1740"/>
                <a:gd name="T11" fmla="*/ 0 h 1903"/>
                <a:gd name="T12" fmla="*/ 0 w 1740"/>
                <a:gd name="T13" fmla="*/ 0 h 1903"/>
                <a:gd name="T14" fmla="*/ 0 w 1740"/>
                <a:gd name="T15" fmla="*/ 0 h 1903"/>
                <a:gd name="T16" fmla="*/ 0 w 1740"/>
                <a:gd name="T17" fmla="*/ 0 h 1903"/>
                <a:gd name="T18" fmla="*/ 0 w 1740"/>
                <a:gd name="T19" fmla="*/ 0 h 1903"/>
                <a:gd name="T20" fmla="*/ 0 w 1740"/>
                <a:gd name="T21" fmla="*/ 0 h 1903"/>
                <a:gd name="T22" fmla="*/ 0 w 1740"/>
                <a:gd name="T23" fmla="*/ 0 h 1903"/>
                <a:gd name="T24" fmla="*/ 0 w 1740"/>
                <a:gd name="T25" fmla="*/ 0 h 1903"/>
                <a:gd name="T26" fmla="*/ 0 w 1740"/>
                <a:gd name="T27" fmla="*/ 0 h 1903"/>
                <a:gd name="T28" fmla="*/ 0 w 1740"/>
                <a:gd name="T29" fmla="*/ 0 h 1903"/>
                <a:gd name="T30" fmla="*/ 0 w 1740"/>
                <a:gd name="T31" fmla="*/ 0 h 1903"/>
                <a:gd name="T32" fmla="*/ 0 w 1740"/>
                <a:gd name="T33" fmla="*/ 0 h 1903"/>
                <a:gd name="T34" fmla="*/ 0 w 1740"/>
                <a:gd name="T35" fmla="*/ 0 h 1903"/>
                <a:gd name="T36" fmla="*/ 0 w 1740"/>
                <a:gd name="T37" fmla="*/ 0 h 1903"/>
                <a:gd name="T38" fmla="*/ 0 w 1740"/>
                <a:gd name="T39" fmla="*/ 0 h 1903"/>
                <a:gd name="T40" fmla="*/ 0 w 1740"/>
                <a:gd name="T41" fmla="*/ 0 h 19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40"/>
                <a:gd name="T64" fmla="*/ 0 h 1903"/>
                <a:gd name="T65" fmla="*/ 1740 w 1740"/>
                <a:gd name="T66" fmla="*/ 1903 h 190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40" h="1903">
                  <a:moveTo>
                    <a:pt x="320" y="178"/>
                  </a:moveTo>
                  <a:lnTo>
                    <a:pt x="320" y="1399"/>
                  </a:lnTo>
                  <a:lnTo>
                    <a:pt x="276" y="1526"/>
                  </a:lnTo>
                  <a:lnTo>
                    <a:pt x="150" y="1554"/>
                  </a:lnTo>
                  <a:lnTo>
                    <a:pt x="157" y="1716"/>
                  </a:lnTo>
                  <a:lnTo>
                    <a:pt x="0" y="1903"/>
                  </a:lnTo>
                  <a:lnTo>
                    <a:pt x="1740" y="1898"/>
                  </a:lnTo>
                  <a:lnTo>
                    <a:pt x="1719" y="1778"/>
                  </a:lnTo>
                  <a:lnTo>
                    <a:pt x="327" y="1751"/>
                  </a:lnTo>
                  <a:lnTo>
                    <a:pt x="320" y="1624"/>
                  </a:lnTo>
                  <a:lnTo>
                    <a:pt x="1347" y="1624"/>
                  </a:lnTo>
                  <a:lnTo>
                    <a:pt x="1466" y="1546"/>
                  </a:lnTo>
                  <a:lnTo>
                    <a:pt x="396" y="1554"/>
                  </a:lnTo>
                  <a:lnTo>
                    <a:pt x="424" y="1427"/>
                  </a:lnTo>
                  <a:lnTo>
                    <a:pt x="1275" y="1434"/>
                  </a:lnTo>
                  <a:lnTo>
                    <a:pt x="1324" y="1502"/>
                  </a:lnTo>
                  <a:lnTo>
                    <a:pt x="1324" y="1334"/>
                  </a:lnTo>
                  <a:lnTo>
                    <a:pt x="439" y="1334"/>
                  </a:lnTo>
                  <a:lnTo>
                    <a:pt x="439" y="0"/>
                  </a:lnTo>
                  <a:lnTo>
                    <a:pt x="320" y="1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25" name="Freeform 1050"/>
            <p:cNvSpPr>
              <a:spLocks/>
            </p:cNvSpPr>
            <p:nvPr/>
          </p:nvSpPr>
          <p:spPr bwMode="auto">
            <a:xfrm>
              <a:off x="5138" y="2224"/>
              <a:ext cx="33" cy="421"/>
            </a:xfrm>
            <a:custGeom>
              <a:avLst/>
              <a:gdLst>
                <a:gd name="T0" fmla="*/ 0 w 99"/>
                <a:gd name="T1" fmla="*/ 0 h 1262"/>
                <a:gd name="T2" fmla="*/ 0 w 99"/>
                <a:gd name="T3" fmla="*/ 0 h 1262"/>
                <a:gd name="T4" fmla="*/ 0 w 99"/>
                <a:gd name="T5" fmla="*/ 0 h 1262"/>
                <a:gd name="T6" fmla="*/ 0 w 99"/>
                <a:gd name="T7" fmla="*/ 0 h 1262"/>
                <a:gd name="T8" fmla="*/ 0 w 99"/>
                <a:gd name="T9" fmla="*/ 0 h 1262"/>
                <a:gd name="T10" fmla="*/ 0 w 99"/>
                <a:gd name="T11" fmla="*/ 0 h 1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1262"/>
                <a:gd name="T20" fmla="*/ 99 w 99"/>
                <a:gd name="T21" fmla="*/ 1262 h 12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1262">
                  <a:moveTo>
                    <a:pt x="0" y="0"/>
                  </a:moveTo>
                  <a:lnTo>
                    <a:pt x="14" y="1262"/>
                  </a:lnTo>
                  <a:lnTo>
                    <a:pt x="99" y="1058"/>
                  </a:lnTo>
                  <a:lnTo>
                    <a:pt x="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26" name="Freeform 1051"/>
            <p:cNvSpPr>
              <a:spLocks/>
            </p:cNvSpPr>
            <p:nvPr/>
          </p:nvSpPr>
          <p:spPr bwMode="auto">
            <a:xfrm>
              <a:off x="5227" y="2224"/>
              <a:ext cx="35" cy="425"/>
            </a:xfrm>
            <a:custGeom>
              <a:avLst/>
              <a:gdLst>
                <a:gd name="T0" fmla="*/ 0 w 106"/>
                <a:gd name="T1" fmla="*/ 0 h 1275"/>
                <a:gd name="T2" fmla="*/ 0 w 106"/>
                <a:gd name="T3" fmla="*/ 0 h 1275"/>
                <a:gd name="T4" fmla="*/ 0 w 106"/>
                <a:gd name="T5" fmla="*/ 0 h 1275"/>
                <a:gd name="T6" fmla="*/ 0 w 106"/>
                <a:gd name="T7" fmla="*/ 0 h 1275"/>
                <a:gd name="T8" fmla="*/ 0 w 106"/>
                <a:gd name="T9" fmla="*/ 0 h 1275"/>
                <a:gd name="T10" fmla="*/ 0 w 106"/>
                <a:gd name="T11" fmla="*/ 0 h 1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1275"/>
                <a:gd name="T20" fmla="*/ 106 w 106"/>
                <a:gd name="T21" fmla="*/ 1275 h 12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1275">
                  <a:moveTo>
                    <a:pt x="23" y="0"/>
                  </a:moveTo>
                  <a:lnTo>
                    <a:pt x="0" y="1275"/>
                  </a:lnTo>
                  <a:lnTo>
                    <a:pt x="85" y="1030"/>
                  </a:lnTo>
                  <a:lnTo>
                    <a:pt x="106" y="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  <p:sp>
          <p:nvSpPr>
            <p:cNvPr id="277527" name="Freeform 1052"/>
            <p:cNvSpPr>
              <a:spLocks/>
            </p:cNvSpPr>
            <p:nvPr/>
          </p:nvSpPr>
          <p:spPr bwMode="auto">
            <a:xfrm>
              <a:off x="5373" y="2746"/>
              <a:ext cx="47" cy="97"/>
            </a:xfrm>
            <a:custGeom>
              <a:avLst/>
              <a:gdLst>
                <a:gd name="T0" fmla="*/ 0 w 142"/>
                <a:gd name="T1" fmla="*/ 0 h 290"/>
                <a:gd name="T2" fmla="*/ 0 w 142"/>
                <a:gd name="T3" fmla="*/ 0 h 290"/>
                <a:gd name="T4" fmla="*/ 0 w 142"/>
                <a:gd name="T5" fmla="*/ 0 h 290"/>
                <a:gd name="T6" fmla="*/ 0 w 142"/>
                <a:gd name="T7" fmla="*/ 0 h 290"/>
                <a:gd name="T8" fmla="*/ 0 w 142"/>
                <a:gd name="T9" fmla="*/ 0 h 290"/>
                <a:gd name="T10" fmla="*/ 0 w 142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2"/>
                <a:gd name="T19" fmla="*/ 0 h 290"/>
                <a:gd name="T20" fmla="*/ 142 w 142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2" h="290">
                  <a:moveTo>
                    <a:pt x="0" y="15"/>
                  </a:moveTo>
                  <a:lnTo>
                    <a:pt x="0" y="290"/>
                  </a:lnTo>
                  <a:lnTo>
                    <a:pt x="142" y="241"/>
                  </a:lnTo>
                  <a:lnTo>
                    <a:pt x="1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08807" tIns="54404" rIns="108807" bIns="54404"/>
            <a:lstStyle/>
            <a:p>
              <a:endParaRPr lang="sv-SE"/>
            </a:p>
          </p:txBody>
        </p:sp>
      </p:grpSp>
      <p:sp>
        <p:nvSpPr>
          <p:cNvPr id="277516" name="Oval 1054"/>
          <p:cNvSpPr>
            <a:spLocks noChangeArrowheads="1"/>
          </p:cNvSpPr>
          <p:nvPr/>
        </p:nvSpPr>
        <p:spPr bwMode="auto">
          <a:xfrm>
            <a:off x="5176839" y="3767139"/>
            <a:ext cx="1590675" cy="12271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lIns="91398" tIns="45699" rIns="91398" bIns="45699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endParaRPr lang="sv-SE" altLang="sv-SE" sz="2400">
              <a:latin typeface="Calibri" panose="020F0502020204030204" pitchFamily="34" charset="0"/>
            </a:endParaRPr>
          </a:p>
        </p:txBody>
      </p:sp>
      <p:sp>
        <p:nvSpPr>
          <p:cNvPr id="277517" name="textruta 46"/>
          <p:cNvSpPr txBox="1">
            <a:spLocks noChangeArrowheads="1"/>
          </p:cNvSpPr>
          <p:nvPr/>
        </p:nvSpPr>
        <p:spPr bwMode="auto">
          <a:xfrm>
            <a:off x="3271838" y="3821114"/>
            <a:ext cx="996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sz="16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Article</a:t>
            </a:r>
            <a:r>
              <a:rPr lang="sv-SE" altLang="sv-SE" sz="16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  <a:r>
              <a:rPr lang="sv-SE" altLang="sv-SE" sz="1600" b="1" dirty="0">
                <a:solidFill>
                  <a:srgbClr val="0000CC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77518" name="textruta 47"/>
          <p:cNvSpPr txBox="1">
            <a:spLocks noChangeArrowheads="1"/>
          </p:cNvSpPr>
          <p:nvPr/>
        </p:nvSpPr>
        <p:spPr bwMode="auto">
          <a:xfrm>
            <a:off x="5543551" y="3916364"/>
            <a:ext cx="14954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sv-SE" altLang="sv-SE" sz="16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Article</a:t>
            </a:r>
            <a:r>
              <a:rPr lang="sv-SE" altLang="sv-SE" sz="16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  <a:r>
              <a:rPr lang="sv-SE" altLang="sv-SE" sz="1600" b="1" dirty="0">
                <a:solidFill>
                  <a:srgbClr val="0000CC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277519" name="textruta 48"/>
          <p:cNvSpPr txBox="1">
            <a:spLocks noChangeArrowheads="1"/>
          </p:cNvSpPr>
          <p:nvPr/>
        </p:nvSpPr>
        <p:spPr bwMode="auto">
          <a:xfrm>
            <a:off x="7615238" y="4008439"/>
            <a:ext cx="1441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sv-SE" altLang="sv-SE" sz="1600" b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Article</a:t>
            </a:r>
            <a:r>
              <a:rPr lang="sv-SE" altLang="sv-SE" sz="1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sv-SE" altLang="sv-SE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44.6</a:t>
            </a:r>
          </a:p>
        </p:txBody>
      </p:sp>
      <p:sp>
        <p:nvSpPr>
          <p:cNvPr id="277520" name="textruta 49"/>
          <p:cNvSpPr txBox="1">
            <a:spLocks noChangeArrowheads="1"/>
          </p:cNvSpPr>
          <p:nvPr/>
        </p:nvSpPr>
        <p:spPr bwMode="auto">
          <a:xfrm>
            <a:off x="3081338" y="4121805"/>
            <a:ext cx="13779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sz="1400" dirty="0" err="1" smtClean="0">
                <a:latin typeface="Calibri" panose="020F0502020204030204" pitchFamily="34" charset="0"/>
              </a:rPr>
              <a:t>Measures</a:t>
            </a:r>
            <a:r>
              <a:rPr lang="sv-SE" altLang="sv-SE" sz="1400" dirty="0" smtClean="0">
                <a:latin typeface="Calibri" panose="020F0502020204030204" pitchFamily="34" charset="0"/>
              </a:rPr>
              <a:t> for implementation</a:t>
            </a:r>
            <a:endParaRPr lang="sv-SE" altLang="sv-SE" sz="1400" dirty="0">
              <a:latin typeface="Calibri" panose="020F0502020204030204" pitchFamily="34" charset="0"/>
            </a:endParaRPr>
          </a:p>
        </p:txBody>
      </p:sp>
      <p:sp>
        <p:nvSpPr>
          <p:cNvPr id="277521" name="textruta 50"/>
          <p:cNvSpPr txBox="1">
            <a:spLocks noChangeArrowheads="1"/>
          </p:cNvSpPr>
          <p:nvPr/>
        </p:nvSpPr>
        <p:spPr bwMode="auto">
          <a:xfrm>
            <a:off x="5461001" y="4308476"/>
            <a:ext cx="1535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sz="1400" dirty="0">
                <a:latin typeface="Calibri" panose="020F0502020204030204" pitchFamily="34" charset="0"/>
              </a:rPr>
              <a:t>  </a:t>
            </a:r>
            <a:r>
              <a:rPr lang="sv-SE" altLang="sv-SE" sz="1400" dirty="0" err="1" smtClean="0">
                <a:latin typeface="Calibri" panose="020F0502020204030204" pitchFamily="34" charset="0"/>
              </a:rPr>
              <a:t>Knowledge</a:t>
            </a:r>
            <a:endParaRPr lang="sv-SE" altLang="sv-SE" sz="1400" dirty="0">
              <a:latin typeface="Calibri" panose="020F0502020204030204" pitchFamily="34" charset="0"/>
            </a:endParaRPr>
          </a:p>
        </p:txBody>
      </p:sp>
      <p:sp>
        <p:nvSpPr>
          <p:cNvPr id="277522" name="textruta 51"/>
          <p:cNvSpPr txBox="1">
            <a:spLocks noChangeArrowheads="1"/>
          </p:cNvSpPr>
          <p:nvPr/>
        </p:nvSpPr>
        <p:spPr bwMode="auto">
          <a:xfrm>
            <a:off x="7680325" y="4351339"/>
            <a:ext cx="1047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sv-SE" altLang="sv-SE" sz="1400" dirty="0" err="1" smtClean="0">
                <a:latin typeface="Calibri" panose="020F0502020204030204" pitchFamily="34" charset="0"/>
              </a:rPr>
              <a:t>Reports</a:t>
            </a:r>
            <a:endParaRPr lang="sv-SE" altLang="sv-SE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7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ruta 3"/>
          <p:cNvSpPr txBox="1">
            <a:spLocks noChangeArrowheads="1"/>
          </p:cNvSpPr>
          <p:nvPr/>
        </p:nvSpPr>
        <p:spPr bwMode="auto">
          <a:xfrm>
            <a:off x="4524376" y="500063"/>
            <a:ext cx="45005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b="1" dirty="0"/>
              <a:t>The </a:t>
            </a:r>
            <a:r>
              <a:rPr lang="sv-SE" b="1" dirty="0" err="1"/>
              <a:t>Political</a:t>
            </a:r>
            <a:r>
              <a:rPr lang="sv-SE" b="1" dirty="0"/>
              <a:t> Dimension</a:t>
            </a:r>
          </a:p>
          <a:p>
            <a:r>
              <a:rPr lang="sv-SE" dirty="0"/>
              <a:t>       International</a:t>
            </a:r>
          </a:p>
          <a:p>
            <a:r>
              <a:rPr lang="sv-SE" dirty="0"/>
              <a:t>          national</a:t>
            </a:r>
          </a:p>
          <a:p>
            <a:r>
              <a:rPr lang="sv-SE" dirty="0"/>
              <a:t>          regional</a:t>
            </a:r>
          </a:p>
          <a:p>
            <a:r>
              <a:rPr lang="sv-SE" dirty="0"/>
              <a:t>            </a:t>
            </a:r>
            <a:r>
              <a:rPr lang="sv-SE" dirty="0" err="1"/>
              <a:t>local</a:t>
            </a:r>
            <a:endParaRPr lang="sv-SE" dirty="0"/>
          </a:p>
        </p:txBody>
      </p:sp>
      <p:sp>
        <p:nvSpPr>
          <p:cNvPr id="5123" name="textruta 4"/>
          <p:cNvSpPr txBox="1">
            <a:spLocks noChangeArrowheads="1"/>
          </p:cNvSpPr>
          <p:nvPr/>
        </p:nvSpPr>
        <p:spPr bwMode="auto">
          <a:xfrm>
            <a:off x="1224671" y="2608261"/>
            <a:ext cx="30718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b="1" dirty="0"/>
              <a:t>The Legal Dimension</a:t>
            </a:r>
          </a:p>
          <a:p>
            <a:pPr algn="ctr"/>
            <a:r>
              <a:rPr lang="sv-SE" dirty="0"/>
              <a:t>The status </a:t>
            </a:r>
            <a:r>
              <a:rPr lang="sv-SE" dirty="0" err="1"/>
              <a:t>of</a:t>
            </a:r>
            <a:r>
              <a:rPr lang="sv-SE" dirty="0"/>
              <a:t> the CRC in national </a:t>
            </a:r>
            <a:r>
              <a:rPr lang="sv-SE" dirty="0" err="1"/>
              <a:t>legislation</a:t>
            </a:r>
            <a:endParaRPr lang="sv-SE" dirty="0"/>
          </a:p>
        </p:txBody>
      </p:sp>
      <p:sp>
        <p:nvSpPr>
          <p:cNvPr id="5124" name="textruta 5"/>
          <p:cNvSpPr txBox="1">
            <a:spLocks noChangeArrowheads="1"/>
          </p:cNvSpPr>
          <p:nvPr/>
        </p:nvSpPr>
        <p:spPr bwMode="auto">
          <a:xfrm>
            <a:off x="7346157" y="2608261"/>
            <a:ext cx="3357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v-SE" b="1" dirty="0"/>
              <a:t>The </a:t>
            </a:r>
            <a:r>
              <a:rPr lang="sv-SE" b="1" dirty="0" err="1"/>
              <a:t>Pedagogical</a:t>
            </a:r>
            <a:r>
              <a:rPr lang="sv-SE" b="1" dirty="0"/>
              <a:t> Dimension</a:t>
            </a:r>
          </a:p>
          <a:p>
            <a:pPr algn="ctr"/>
            <a:r>
              <a:rPr lang="sv-SE" dirty="0" err="1"/>
              <a:t>How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practice</a:t>
            </a:r>
            <a:r>
              <a:rPr lang="sv-SE" dirty="0"/>
              <a:t> the CRC, </a:t>
            </a:r>
            <a:r>
              <a:rPr lang="sv-SE" dirty="0" err="1"/>
              <a:t>methods</a:t>
            </a:r>
            <a:r>
              <a:rPr lang="sv-SE" dirty="0"/>
              <a:t> and </a:t>
            </a:r>
            <a:r>
              <a:rPr lang="sv-SE" dirty="0" err="1"/>
              <a:t>tools</a:t>
            </a:r>
            <a:endParaRPr lang="sv-SE" dirty="0"/>
          </a:p>
        </p:txBody>
      </p:sp>
      <p:sp>
        <p:nvSpPr>
          <p:cNvPr id="5125" name="textruta 6"/>
          <p:cNvSpPr txBox="1">
            <a:spLocks noChangeArrowheads="1"/>
          </p:cNvSpPr>
          <p:nvPr/>
        </p:nvSpPr>
        <p:spPr bwMode="auto">
          <a:xfrm>
            <a:off x="3703260" y="4571440"/>
            <a:ext cx="43204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b="1" dirty="0"/>
              <a:t>The </a:t>
            </a:r>
            <a:r>
              <a:rPr lang="sv-SE" b="1" dirty="0" err="1"/>
              <a:t>Ethical</a:t>
            </a:r>
            <a:r>
              <a:rPr lang="sv-SE" b="1" dirty="0"/>
              <a:t> Dimension</a:t>
            </a:r>
          </a:p>
          <a:p>
            <a:pPr algn="ctr"/>
            <a:r>
              <a:rPr lang="sv-SE" altLang="sv-SE" dirty="0"/>
              <a:t>Shows </a:t>
            </a:r>
            <a:r>
              <a:rPr lang="sv-SE" altLang="sv-SE" dirty="0" err="1"/>
              <a:t>how</a:t>
            </a:r>
            <a:r>
              <a:rPr lang="sv-SE" altLang="sv-SE" dirty="0"/>
              <a:t> the </a:t>
            </a:r>
            <a:r>
              <a:rPr lang="sv-SE" altLang="sv-SE" dirty="0" err="1"/>
              <a:t>society</a:t>
            </a:r>
            <a:r>
              <a:rPr lang="sv-SE" altLang="sv-SE" dirty="0"/>
              <a:t> </a:t>
            </a:r>
            <a:r>
              <a:rPr lang="sv-SE" altLang="sv-SE" dirty="0" err="1"/>
              <a:t>regard</a:t>
            </a:r>
            <a:r>
              <a:rPr lang="sv-SE" altLang="sv-SE" dirty="0"/>
              <a:t> the </a:t>
            </a:r>
            <a:r>
              <a:rPr lang="sv-SE" altLang="sv-SE" dirty="0" err="1"/>
              <a:t>child</a:t>
            </a:r>
            <a:r>
              <a:rPr lang="sv-SE" altLang="sv-SE" dirty="0"/>
              <a:t> as a </a:t>
            </a:r>
            <a:r>
              <a:rPr lang="sv-SE" altLang="sv-SE" dirty="0" err="1"/>
              <a:t>rights</a:t>
            </a:r>
            <a:r>
              <a:rPr lang="sv-SE" altLang="sv-SE" dirty="0"/>
              <a:t> </a:t>
            </a:r>
            <a:r>
              <a:rPr lang="sv-SE" altLang="sv-SE" dirty="0" err="1"/>
              <a:t>holders</a:t>
            </a:r>
            <a:endParaRPr lang="sv-SE" altLang="sv-SE" dirty="0"/>
          </a:p>
        </p:txBody>
      </p:sp>
      <p:sp>
        <p:nvSpPr>
          <p:cNvPr id="2" name="textruta 1"/>
          <p:cNvSpPr txBox="1"/>
          <p:nvPr/>
        </p:nvSpPr>
        <p:spPr>
          <a:xfrm>
            <a:off x="4524376" y="2878139"/>
            <a:ext cx="236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CRC</a:t>
            </a:r>
          </a:p>
        </p:txBody>
      </p:sp>
    </p:spTree>
    <p:extLst>
      <p:ext uri="{BB962C8B-B14F-4D97-AF65-F5344CB8AC3E}">
        <p14:creationId xmlns:p14="http://schemas.microsoft.com/office/powerpoint/2010/main" val="252064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dirty="0" smtClean="0"/>
              <a:t>Ideologi - </a:t>
            </a:r>
            <a:r>
              <a:rPr lang="sv-SE" altLang="sv-SE" dirty="0" err="1" smtClean="0"/>
              <a:t>ideology</a:t>
            </a:r>
            <a:endParaRPr lang="sv-SE" altLang="sv-SE" dirty="0"/>
          </a:p>
        </p:txBody>
      </p:sp>
      <p:sp>
        <p:nvSpPr>
          <p:cNvPr id="254979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sv-SE" altLang="sv-SE" dirty="0" smtClean="0"/>
              <a:t>   ”Jag </a:t>
            </a:r>
            <a:r>
              <a:rPr lang="sv-SE" altLang="sv-SE" dirty="0"/>
              <a:t>ser ju mer på de stackars barnen utomlands i vissa länder. Det är väl där jag tycker det är viktigast</a:t>
            </a:r>
            <a:r>
              <a:rPr lang="sv-SE" altLang="sv-SE" dirty="0" smtClean="0"/>
              <a:t>.” </a:t>
            </a:r>
            <a:r>
              <a:rPr lang="sv-SE" altLang="sv-SE" sz="2000" dirty="0"/>
              <a:t>(Politiker</a:t>
            </a:r>
            <a:r>
              <a:rPr lang="sv-SE" altLang="sv-SE" sz="2000" dirty="0" smtClean="0"/>
              <a:t>)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sv-SE" altLang="sv-SE" sz="2000" dirty="0"/>
          </a:p>
          <a:p>
            <a:pPr algn="ctr">
              <a:buNone/>
            </a:pPr>
            <a:r>
              <a:rPr lang="en-GB" dirty="0"/>
              <a:t>“</a:t>
            </a:r>
            <a:r>
              <a:rPr lang="sv-SE" dirty="0"/>
              <a:t>I </a:t>
            </a:r>
            <a:r>
              <a:rPr lang="sv-SE" dirty="0" err="1"/>
              <a:t>think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poor</a:t>
            </a:r>
            <a:r>
              <a:rPr lang="sv-SE" dirty="0"/>
              <a:t> </a:t>
            </a:r>
            <a:r>
              <a:rPr lang="sv-SE" dirty="0" err="1"/>
              <a:t>children</a:t>
            </a:r>
            <a:r>
              <a:rPr lang="sv-SE" dirty="0"/>
              <a:t> </a:t>
            </a:r>
            <a:r>
              <a:rPr lang="sv-SE" dirty="0" err="1"/>
              <a:t>abroad</a:t>
            </a:r>
            <a:r>
              <a:rPr lang="sv-SE" dirty="0"/>
              <a:t>, in </a:t>
            </a:r>
            <a:r>
              <a:rPr lang="sv-SE" dirty="0" err="1"/>
              <a:t>some</a:t>
            </a:r>
            <a:r>
              <a:rPr lang="sv-SE" dirty="0"/>
              <a:t> </a:t>
            </a:r>
            <a:r>
              <a:rPr lang="sv-SE" dirty="0" err="1"/>
              <a:t>countries</a:t>
            </a:r>
            <a:r>
              <a:rPr lang="sv-SE" dirty="0"/>
              <a:t>. </a:t>
            </a:r>
            <a:r>
              <a:rPr lang="sv-SE" dirty="0" err="1"/>
              <a:t>That´s</a:t>
            </a:r>
            <a:r>
              <a:rPr lang="sv-SE" dirty="0"/>
              <a:t> </a:t>
            </a:r>
            <a:r>
              <a:rPr lang="sv-SE" dirty="0" err="1"/>
              <a:t>where</a:t>
            </a:r>
            <a:r>
              <a:rPr lang="sv-SE" dirty="0"/>
              <a:t> I </a:t>
            </a:r>
            <a:r>
              <a:rPr lang="sv-SE" dirty="0" err="1"/>
              <a:t>think</a:t>
            </a:r>
            <a:r>
              <a:rPr lang="sv-SE" dirty="0"/>
              <a:t> </a:t>
            </a:r>
            <a:r>
              <a:rPr lang="sv-SE" dirty="0" err="1"/>
              <a:t>it’s</a:t>
            </a:r>
            <a:r>
              <a:rPr lang="sv-SE" dirty="0"/>
              <a:t> </a:t>
            </a:r>
            <a:r>
              <a:rPr lang="sv-SE" dirty="0" err="1"/>
              <a:t>most</a:t>
            </a:r>
            <a:r>
              <a:rPr lang="sv-SE" dirty="0"/>
              <a:t> </a:t>
            </a:r>
            <a:r>
              <a:rPr lang="sv-SE" dirty="0" err="1"/>
              <a:t>important</a:t>
            </a:r>
            <a:r>
              <a:rPr lang="sv-SE" dirty="0"/>
              <a:t>.” </a:t>
            </a:r>
            <a:r>
              <a:rPr lang="sv-SE" sz="2000" dirty="0" smtClean="0"/>
              <a:t>(</a:t>
            </a:r>
            <a:r>
              <a:rPr lang="sv-SE" sz="2000" dirty="0" err="1" smtClean="0"/>
              <a:t>Politician</a:t>
            </a:r>
            <a:r>
              <a:rPr lang="sv-SE" sz="2000" dirty="0" smtClean="0"/>
              <a:t>)</a:t>
            </a:r>
            <a:endParaRPr lang="sv-SE" sz="1800" dirty="0"/>
          </a:p>
          <a:p>
            <a:pPr algn="ctr" eaLnBrk="1" hangingPunct="1">
              <a:buFont typeface="Arial" panose="020B0604020202020204" pitchFamily="34" charset="0"/>
              <a:buNone/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6138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Oval 2"/>
          <p:cNvSpPr>
            <a:spLocks noChangeArrowheads="1"/>
          </p:cNvSpPr>
          <p:nvPr/>
        </p:nvSpPr>
        <p:spPr bwMode="auto">
          <a:xfrm>
            <a:off x="5168900" y="2260600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>
              <a:latin typeface="Times New Roman" pitchFamily="18" charset="0"/>
            </a:endParaRPr>
          </a:p>
          <a:p>
            <a:pPr algn="ctr">
              <a:defRPr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12643" name="Oval 3"/>
          <p:cNvSpPr>
            <a:spLocks noChangeArrowheads="1"/>
          </p:cNvSpPr>
          <p:nvPr/>
        </p:nvSpPr>
        <p:spPr bwMode="auto">
          <a:xfrm>
            <a:off x="5262404" y="384175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>
                <a:latin typeface="Times New Roman" pitchFamily="18" charset="0"/>
              </a:rPr>
              <a:t>Collecting </a:t>
            </a:r>
            <a:r>
              <a:rPr lang="en-US" sz="1400" dirty="0" smtClean="0">
                <a:latin typeface="Times New Roman" pitchFamily="18" charset="0"/>
              </a:rPr>
              <a:t>data</a:t>
            </a:r>
          </a:p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Article 2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112644" name="Oval 4"/>
          <p:cNvSpPr>
            <a:spLocks noChangeArrowheads="1"/>
          </p:cNvSpPr>
          <p:nvPr/>
        </p:nvSpPr>
        <p:spPr bwMode="auto">
          <a:xfrm>
            <a:off x="3400028" y="3323580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Participation</a:t>
            </a:r>
          </a:p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Article 12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112645" name="Oval 5"/>
          <p:cNvSpPr>
            <a:spLocks noChangeArrowheads="1"/>
          </p:cNvSpPr>
          <p:nvPr/>
        </p:nvSpPr>
        <p:spPr bwMode="auto">
          <a:xfrm>
            <a:off x="3244056" y="1497330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Knowledge/</a:t>
            </a:r>
          </a:p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Information</a:t>
            </a:r>
          </a:p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Article 42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112646" name="Oval 6"/>
          <p:cNvSpPr>
            <a:spLocks noChangeArrowheads="1"/>
          </p:cNvSpPr>
          <p:nvPr/>
        </p:nvSpPr>
        <p:spPr bwMode="auto">
          <a:xfrm>
            <a:off x="5196125" y="4183380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Cooperation</a:t>
            </a:r>
          </a:p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Article 6</a:t>
            </a:r>
            <a:r>
              <a:rPr lang="en-US" dirty="0" smtClean="0">
                <a:latin typeface="Times New Roman" pitchFamily="18" charset="0"/>
              </a:rPr>
              <a:t> 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12647" name="Oval 7"/>
          <p:cNvSpPr>
            <a:spLocks noChangeArrowheads="1"/>
          </p:cNvSpPr>
          <p:nvPr/>
        </p:nvSpPr>
        <p:spPr bwMode="auto">
          <a:xfrm>
            <a:off x="6874350" y="3303260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Prioritizing</a:t>
            </a:r>
            <a:endParaRPr lang="en-US" sz="1400" dirty="0">
              <a:latin typeface="Times New Roman" pitchFamily="18" charset="0"/>
            </a:endParaRPr>
          </a:p>
          <a:p>
            <a:pPr algn="ctr">
              <a:defRPr/>
            </a:pPr>
            <a:r>
              <a:rPr lang="en-US" sz="1400" dirty="0">
                <a:latin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</a:rPr>
              <a:t>children</a:t>
            </a:r>
          </a:p>
          <a:p>
            <a:pPr algn="ctr">
              <a:defRPr/>
            </a:pPr>
            <a:r>
              <a:rPr lang="en-US" sz="1400" dirty="0" smtClean="0">
                <a:latin typeface="Times New Roman" pitchFamily="18" charset="0"/>
              </a:rPr>
              <a:t>Article 4</a:t>
            </a:r>
            <a:endParaRPr lang="en-US" sz="1400" dirty="0">
              <a:latin typeface="Times New Roman" pitchFamily="18" charset="0"/>
            </a:endParaRPr>
          </a:p>
        </p:txBody>
      </p:sp>
      <p:sp>
        <p:nvSpPr>
          <p:cNvPr id="112648" name="Oval 8"/>
          <p:cNvSpPr>
            <a:spLocks noChangeArrowheads="1"/>
          </p:cNvSpPr>
          <p:nvPr/>
        </p:nvSpPr>
        <p:spPr bwMode="auto">
          <a:xfrm>
            <a:off x="7171530" y="1447800"/>
            <a:ext cx="1612900" cy="15621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The best interests </a:t>
            </a:r>
          </a:p>
          <a:p>
            <a:pPr algn="ctr">
              <a:defRPr/>
            </a:pP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of the </a:t>
            </a: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</a:rPr>
              <a:t>child</a:t>
            </a:r>
          </a:p>
          <a:p>
            <a:pPr algn="ctr">
              <a:defRPr/>
            </a:pP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</a:rPr>
              <a:t>Article 3.1</a:t>
            </a:r>
            <a:endParaRPr lang="en-US" sz="1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 flipV="1">
            <a:off x="4267200" y="2438400"/>
            <a:ext cx="939800" cy="406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26634" name="Line 15"/>
          <p:cNvSpPr>
            <a:spLocks noChangeShapeType="1"/>
          </p:cNvSpPr>
          <p:nvPr/>
        </p:nvSpPr>
        <p:spPr bwMode="auto">
          <a:xfrm>
            <a:off x="6680200" y="3441700"/>
            <a:ext cx="1066800" cy="5207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26635" name="Line 16"/>
          <p:cNvSpPr>
            <a:spLocks noChangeShapeType="1"/>
          </p:cNvSpPr>
          <p:nvPr/>
        </p:nvSpPr>
        <p:spPr bwMode="auto">
          <a:xfrm>
            <a:off x="6743700" y="3238500"/>
            <a:ext cx="927100" cy="762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26636" name="Line 17"/>
          <p:cNvSpPr>
            <a:spLocks noChangeShapeType="1"/>
          </p:cNvSpPr>
          <p:nvPr/>
        </p:nvSpPr>
        <p:spPr bwMode="auto">
          <a:xfrm flipV="1">
            <a:off x="6604000" y="1955800"/>
            <a:ext cx="1066800" cy="6223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26637" name="textruta 12"/>
          <p:cNvSpPr txBox="1">
            <a:spLocks noChangeArrowheads="1"/>
          </p:cNvSpPr>
          <p:nvPr/>
        </p:nvSpPr>
        <p:spPr bwMode="auto">
          <a:xfrm>
            <a:off x="5422729" y="2795528"/>
            <a:ext cx="1145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400" dirty="0" err="1" smtClean="0">
                <a:latin typeface="Times New Roman" panose="02020603050405020304" pitchFamily="18" charset="0"/>
              </a:rPr>
              <a:t>You</a:t>
            </a:r>
            <a:r>
              <a:rPr lang="sv-SE" altLang="sv-SE" sz="1400" dirty="0">
                <a:latin typeface="Times New Roman" panose="02020603050405020304" pitchFamily="18" charset="0"/>
              </a:rPr>
              <a:t> </a:t>
            </a:r>
            <a:r>
              <a:rPr lang="sv-SE" altLang="sv-SE" sz="1400" dirty="0" smtClean="0">
                <a:latin typeface="Times New Roman" panose="02020603050405020304" pitchFamily="18" charset="0"/>
              </a:rPr>
              <a:t>and </a:t>
            </a:r>
            <a:r>
              <a:rPr lang="sv-SE" altLang="sv-SE" sz="1400" dirty="0" err="1" smtClean="0">
                <a:latin typeface="Times New Roman" panose="02020603050405020304" pitchFamily="18" charset="0"/>
              </a:rPr>
              <a:t>your</a:t>
            </a:r>
            <a:r>
              <a:rPr lang="sv-SE" altLang="sv-SE" sz="1400" dirty="0" smtClean="0">
                <a:latin typeface="Times New Roman" panose="02020603050405020304" pitchFamily="18" charset="0"/>
              </a:rPr>
              <a:t>  operation</a:t>
            </a:r>
            <a:endParaRPr lang="sv-SE" altLang="sv-SE" sz="1400" dirty="0">
              <a:latin typeface="Times New Roman" panose="02020603050405020304" pitchFamily="18" charset="0"/>
            </a:endParaRPr>
          </a:p>
        </p:txBody>
      </p:sp>
      <p:sp>
        <p:nvSpPr>
          <p:cNvPr id="14" name="Höger 1"/>
          <p:cNvSpPr/>
          <p:nvPr/>
        </p:nvSpPr>
        <p:spPr>
          <a:xfrm rot="16200000">
            <a:off x="5787231" y="1795782"/>
            <a:ext cx="454025" cy="558800"/>
          </a:xfrm>
          <a:prstGeom prst="rightArrow">
            <a:avLst>
              <a:gd name="adj1" fmla="val 56355"/>
              <a:gd name="adj2" fmla="val 50000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v-SE"/>
          </a:p>
        </p:txBody>
      </p:sp>
      <p:sp>
        <p:nvSpPr>
          <p:cNvPr id="15" name="Höger 1"/>
          <p:cNvSpPr/>
          <p:nvPr/>
        </p:nvSpPr>
        <p:spPr>
          <a:xfrm rot="12140238" flipV="1">
            <a:off x="4738113" y="2261907"/>
            <a:ext cx="579562" cy="667256"/>
          </a:xfrm>
          <a:prstGeom prst="rightArrow">
            <a:avLst>
              <a:gd name="adj1" fmla="val 56355"/>
              <a:gd name="adj2" fmla="val 50000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v-SE"/>
          </a:p>
        </p:txBody>
      </p:sp>
      <p:pic>
        <p:nvPicPr>
          <p:cNvPr id="16" name="Picture 2" descr="C:\Users\eeng5\AppData\Local\Microsoft\Windows\Temporary Internet Files\Content.IE5\NPP408ZG\MP90043944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572" y="2779990"/>
            <a:ext cx="2444351" cy="367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ruta 16"/>
          <p:cNvSpPr txBox="1"/>
          <p:nvPr/>
        </p:nvSpPr>
        <p:spPr>
          <a:xfrm>
            <a:off x="284480" y="309850"/>
            <a:ext cx="477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err="1" smtClean="0"/>
              <a:t>Knowledge</a:t>
            </a:r>
            <a:r>
              <a:rPr lang="sv-SE" sz="3600" dirty="0" smtClean="0"/>
              <a:t> </a:t>
            </a:r>
            <a:r>
              <a:rPr lang="sv-SE" sz="3600" dirty="0" err="1" smtClean="0"/>
              <a:t>processes</a:t>
            </a:r>
            <a:endParaRPr lang="sv-SE" sz="3600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5789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Oval 3"/>
          <p:cNvSpPr>
            <a:spLocks noChangeArrowheads="1"/>
          </p:cNvSpPr>
          <p:nvPr/>
        </p:nvSpPr>
        <p:spPr bwMode="auto">
          <a:xfrm>
            <a:off x="5232400" y="165100"/>
            <a:ext cx="1612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r>
              <a:rPr lang="en-US" altLang="sv-SE" sz="2000" dirty="0"/>
              <a:t>Data-</a:t>
            </a:r>
          </a:p>
          <a:p>
            <a:pPr algn="ctr">
              <a:defRPr/>
            </a:pPr>
            <a:r>
              <a:rPr lang="en-US" altLang="sv-SE" sz="2000" dirty="0" err="1"/>
              <a:t>insamling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artikel</a:t>
            </a:r>
            <a:r>
              <a:rPr lang="en-US" altLang="sv-SE" sz="2000" dirty="0"/>
              <a:t> 2</a:t>
            </a:r>
          </a:p>
          <a:p>
            <a:pPr algn="ctr">
              <a:defRPr/>
            </a:pPr>
            <a:endParaRPr lang="en-US" altLang="sv-SE" sz="2000" dirty="0"/>
          </a:p>
        </p:txBody>
      </p:sp>
      <p:sp>
        <p:nvSpPr>
          <p:cNvPr id="126979" name="Oval 4"/>
          <p:cNvSpPr>
            <a:spLocks noChangeArrowheads="1"/>
          </p:cNvSpPr>
          <p:nvPr/>
        </p:nvSpPr>
        <p:spPr bwMode="auto">
          <a:xfrm>
            <a:off x="2870200" y="3683000"/>
            <a:ext cx="1612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r>
              <a:rPr lang="en-US" altLang="sv-SE" sz="2000" dirty="0" err="1"/>
              <a:t>Inflytande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artikel</a:t>
            </a:r>
            <a:r>
              <a:rPr lang="en-US" altLang="sv-SE" sz="2000" dirty="0"/>
              <a:t> 12</a:t>
            </a:r>
          </a:p>
        </p:txBody>
      </p:sp>
      <p:sp>
        <p:nvSpPr>
          <p:cNvPr id="126980" name="Oval 5"/>
          <p:cNvSpPr>
            <a:spLocks noChangeArrowheads="1"/>
          </p:cNvSpPr>
          <p:nvPr/>
        </p:nvSpPr>
        <p:spPr bwMode="auto">
          <a:xfrm>
            <a:off x="2759075" y="1268413"/>
            <a:ext cx="1612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04" tIns="45702" rIns="91404" bIns="45702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0"/>
              </a:spcAft>
              <a:buFontTx/>
              <a:buNone/>
              <a:defRPr/>
            </a:pPr>
            <a:r>
              <a:rPr lang="en-US" altLang="sv-SE" sz="2000" dirty="0">
                <a:latin typeface="+mn-lt"/>
              </a:rPr>
              <a:t>Information</a:t>
            </a:r>
          </a:p>
          <a:p>
            <a:pPr algn="ctr">
              <a:spcAft>
                <a:spcPct val="0"/>
              </a:spcAft>
              <a:buFontTx/>
              <a:buNone/>
              <a:defRPr/>
            </a:pPr>
            <a:r>
              <a:rPr lang="en-US" altLang="sv-SE" sz="1600" dirty="0" err="1">
                <a:latin typeface="+mn-lt"/>
              </a:rPr>
              <a:t>artikel</a:t>
            </a:r>
            <a:r>
              <a:rPr lang="en-US" altLang="sv-SE" sz="1600" dirty="0">
                <a:latin typeface="+mn-lt"/>
              </a:rPr>
              <a:t> 42</a:t>
            </a:r>
          </a:p>
        </p:txBody>
      </p:sp>
      <p:sp>
        <p:nvSpPr>
          <p:cNvPr id="126981" name="Oval 6"/>
          <p:cNvSpPr>
            <a:spLocks noChangeArrowheads="1"/>
          </p:cNvSpPr>
          <p:nvPr/>
        </p:nvSpPr>
        <p:spPr bwMode="auto">
          <a:xfrm>
            <a:off x="5194300" y="4660900"/>
            <a:ext cx="1612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r>
              <a:rPr lang="en-US" altLang="sv-SE" sz="2000" dirty="0" err="1"/>
              <a:t>Helhetssyn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artikel</a:t>
            </a:r>
            <a:r>
              <a:rPr lang="en-US" altLang="sv-SE" sz="2000" dirty="0"/>
              <a:t> 6</a:t>
            </a:r>
          </a:p>
        </p:txBody>
      </p:sp>
      <p:sp>
        <p:nvSpPr>
          <p:cNvPr id="126982" name="Oval 7"/>
          <p:cNvSpPr>
            <a:spLocks noChangeArrowheads="1"/>
          </p:cNvSpPr>
          <p:nvPr/>
        </p:nvSpPr>
        <p:spPr bwMode="auto">
          <a:xfrm>
            <a:off x="7543800" y="3606800"/>
            <a:ext cx="1612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r>
              <a:rPr lang="en-US" altLang="sv-SE" sz="2000" dirty="0" err="1"/>
              <a:t>Aktiva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priorite</a:t>
            </a:r>
            <a:r>
              <a:rPr lang="en-US" altLang="sv-SE" sz="2000" dirty="0"/>
              <a:t>-</a:t>
            </a:r>
          </a:p>
          <a:p>
            <a:pPr algn="ctr">
              <a:defRPr/>
            </a:pPr>
            <a:r>
              <a:rPr lang="en-US" altLang="sv-SE" sz="2000" dirty="0" err="1"/>
              <a:t>ringar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artikel</a:t>
            </a:r>
            <a:r>
              <a:rPr lang="en-US" altLang="sv-SE" sz="2000" dirty="0"/>
              <a:t> 4</a:t>
            </a:r>
          </a:p>
        </p:txBody>
      </p:sp>
      <p:sp>
        <p:nvSpPr>
          <p:cNvPr id="126983" name="Oval 8"/>
          <p:cNvSpPr>
            <a:spLocks noChangeArrowheads="1"/>
          </p:cNvSpPr>
          <p:nvPr/>
        </p:nvSpPr>
        <p:spPr bwMode="auto">
          <a:xfrm>
            <a:off x="7620000" y="889000"/>
            <a:ext cx="1612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r>
              <a:rPr lang="en-US" altLang="sv-SE" sz="2000" dirty="0" err="1"/>
              <a:t>Barnets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bästa</a:t>
            </a:r>
            <a:endParaRPr lang="en-US" altLang="sv-SE" sz="2000" dirty="0"/>
          </a:p>
          <a:p>
            <a:pPr algn="ctr">
              <a:defRPr/>
            </a:pPr>
            <a:r>
              <a:rPr lang="en-US" altLang="sv-SE" sz="2000" dirty="0" err="1"/>
              <a:t>artikel</a:t>
            </a:r>
            <a:r>
              <a:rPr lang="en-US" altLang="sv-SE" sz="2000" dirty="0"/>
              <a:t> 3</a:t>
            </a:r>
          </a:p>
        </p:txBody>
      </p:sp>
      <p:sp>
        <p:nvSpPr>
          <p:cNvPr id="252936" name="Line 9"/>
          <p:cNvSpPr>
            <a:spLocks noChangeShapeType="1"/>
          </p:cNvSpPr>
          <p:nvPr/>
        </p:nvSpPr>
        <p:spPr bwMode="auto">
          <a:xfrm flipH="1" flipV="1">
            <a:off x="4267200" y="2438400"/>
            <a:ext cx="939800" cy="406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lIns="76810" tIns="38405" rIns="76810" bIns="38405" anchor="ctr"/>
          <a:lstStyle/>
          <a:p>
            <a:endParaRPr lang="sv-SE"/>
          </a:p>
        </p:txBody>
      </p:sp>
      <p:sp>
        <p:nvSpPr>
          <p:cNvPr id="252937" name="Line 15"/>
          <p:cNvSpPr>
            <a:spLocks noChangeShapeType="1"/>
          </p:cNvSpPr>
          <p:nvPr/>
        </p:nvSpPr>
        <p:spPr bwMode="auto">
          <a:xfrm>
            <a:off x="6680200" y="3441700"/>
            <a:ext cx="1066800" cy="5207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lIns="76810" tIns="38405" rIns="76810" bIns="38405" anchor="ctr"/>
          <a:lstStyle/>
          <a:p>
            <a:endParaRPr lang="sv-SE"/>
          </a:p>
        </p:txBody>
      </p:sp>
      <p:sp>
        <p:nvSpPr>
          <p:cNvPr id="252938" name="Line 16"/>
          <p:cNvSpPr>
            <a:spLocks noChangeShapeType="1"/>
          </p:cNvSpPr>
          <p:nvPr/>
        </p:nvSpPr>
        <p:spPr bwMode="auto">
          <a:xfrm>
            <a:off x="6743700" y="3238500"/>
            <a:ext cx="927100" cy="762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lIns="76810" tIns="38405" rIns="76810" bIns="38405" anchor="ctr"/>
          <a:lstStyle/>
          <a:p>
            <a:endParaRPr lang="sv-SE"/>
          </a:p>
        </p:txBody>
      </p:sp>
      <p:sp>
        <p:nvSpPr>
          <p:cNvPr id="252939" name="Line 17"/>
          <p:cNvSpPr>
            <a:spLocks noChangeShapeType="1"/>
          </p:cNvSpPr>
          <p:nvPr/>
        </p:nvSpPr>
        <p:spPr bwMode="auto">
          <a:xfrm flipV="1">
            <a:off x="6604000" y="1955800"/>
            <a:ext cx="1066800" cy="6223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lIns="76810" tIns="38405" rIns="76810" bIns="38405" anchor="ctr"/>
          <a:lstStyle/>
          <a:p>
            <a:endParaRPr lang="sv-SE"/>
          </a:p>
        </p:txBody>
      </p:sp>
      <p:sp>
        <p:nvSpPr>
          <p:cNvPr id="252940" name="Oval 14"/>
          <p:cNvSpPr>
            <a:spLocks noChangeArrowheads="1"/>
          </p:cNvSpPr>
          <p:nvPr/>
        </p:nvSpPr>
        <p:spPr bwMode="auto">
          <a:xfrm>
            <a:off x="5141913" y="2132013"/>
            <a:ext cx="1789112" cy="17907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9224" tIns="54612" rIns="109224" bIns="54612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endParaRPr lang="sv-SE" altLang="sv-SE">
              <a:latin typeface="Calibri" panose="020F0502020204030204" pitchFamily="34" charset="0"/>
            </a:endParaRPr>
          </a:p>
        </p:txBody>
      </p:sp>
      <p:sp>
        <p:nvSpPr>
          <p:cNvPr id="252941" name="Text Box 15"/>
          <p:cNvSpPr txBox="1">
            <a:spLocks noChangeArrowheads="1"/>
          </p:cNvSpPr>
          <p:nvPr/>
        </p:nvSpPr>
        <p:spPr bwMode="auto">
          <a:xfrm>
            <a:off x="5238750" y="2641600"/>
            <a:ext cx="1568450" cy="7254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04" tIns="45702" rIns="91404" bIns="45702" anchor="ctr"/>
          <a:lstStyle>
            <a:lvl1pPr>
              <a:spcAft>
                <a:spcPts val="900"/>
              </a:spcAft>
              <a:buFont typeface="Symbol" panose="05050102010706020507" pitchFamily="18" charset="2"/>
              <a:buChar char="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450"/>
              </a:spcAft>
              <a:buFont typeface="Symbol" panose="05050102010706020507" pitchFamily="18" charset="2"/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150"/>
              </a:spcAft>
              <a:buFont typeface="Symbol" panose="05050102010706020507" pitchFamily="18" charset="2"/>
              <a:buChar char="-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0"/>
              </a:spcAft>
              <a:buFontTx/>
              <a:buNone/>
            </a:pPr>
            <a:r>
              <a:rPr lang="sv-SE" altLang="sv-SE" sz="2000"/>
              <a:t>Du/din </a:t>
            </a:r>
          </a:p>
          <a:p>
            <a:pPr algn="ctr">
              <a:spcAft>
                <a:spcPct val="0"/>
              </a:spcAft>
              <a:buFontTx/>
              <a:buNone/>
            </a:pPr>
            <a:r>
              <a:rPr lang="sv-SE" altLang="sv-SE" sz="2000"/>
              <a:t>verksamhet</a:t>
            </a:r>
          </a:p>
        </p:txBody>
      </p:sp>
      <p:sp>
        <p:nvSpPr>
          <p:cNvPr id="15" name="Höger 14"/>
          <p:cNvSpPr/>
          <p:nvPr/>
        </p:nvSpPr>
        <p:spPr>
          <a:xfrm rot="12494029">
            <a:off x="4311651" y="2108200"/>
            <a:ext cx="993775" cy="558800"/>
          </a:xfrm>
          <a:prstGeom prst="rightArrow">
            <a:avLst>
              <a:gd name="adj1" fmla="val 56355"/>
              <a:gd name="adj2" fmla="val 50000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v-SE"/>
          </a:p>
        </p:txBody>
      </p:sp>
      <p:sp>
        <p:nvSpPr>
          <p:cNvPr id="3" name="textruta 2"/>
          <p:cNvSpPr txBox="1"/>
          <p:nvPr/>
        </p:nvSpPr>
        <p:spPr>
          <a:xfrm>
            <a:off x="300446" y="326571"/>
            <a:ext cx="4336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smtClean="0"/>
              <a:t>Kunskapsprocesser</a:t>
            </a:r>
            <a:endParaRPr lang="sv-SE" sz="3600" dirty="0"/>
          </a:p>
        </p:txBody>
      </p:sp>
      <p:sp>
        <p:nvSpPr>
          <p:cNvPr id="17" name="Höger 1"/>
          <p:cNvSpPr/>
          <p:nvPr/>
        </p:nvSpPr>
        <p:spPr>
          <a:xfrm rot="16200000">
            <a:off x="5840448" y="1653381"/>
            <a:ext cx="454025" cy="558800"/>
          </a:xfrm>
          <a:prstGeom prst="rightArrow">
            <a:avLst>
              <a:gd name="adj1" fmla="val 56355"/>
              <a:gd name="adj2" fmla="val 50000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5260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L PPT">
  <a:themeElements>
    <a:clrScheme name="SKL 2017">
      <a:dk1>
        <a:sysClr val="windowText" lastClr="000000"/>
      </a:dk1>
      <a:lt1>
        <a:sysClr val="window" lastClr="FFFFFF"/>
      </a:lt1>
      <a:dk2>
        <a:srgbClr val="6A605A"/>
      </a:dk2>
      <a:lt2>
        <a:srgbClr val="D7D1CA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KL vit.potx" id="{562A0B7D-BFE7-4DE9-A538-3955DFF40F38}" vid="{A6DB3165-6225-41B0-8C52-DE75FCCBA43B}"/>
    </a:ext>
  </a:extLst>
</a:theme>
</file>

<file path=ppt/theme/theme2.xml><?xml version="1.0" encoding="utf-8"?>
<a:theme xmlns:a="http://schemas.openxmlformats.org/drawingml/2006/main" name="Vit SKL PPT">
  <a:themeElements>
    <a:clrScheme name="SKL 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KL vit.potx" id="{562A0B7D-BFE7-4DE9-A538-3955DFF40F38}" vid="{7A82D390-1A40-4887-B4B6-55AE438167B8}"/>
    </a:ext>
  </a:extLst>
</a:theme>
</file>

<file path=ppt/theme/theme3.xml><?xml version="1.0" encoding="utf-8"?>
<a:theme xmlns:a="http://schemas.openxmlformats.org/drawingml/2006/main" name="Inledningsbilder">
  <a:themeElements>
    <a:clrScheme name="SKL 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KL vit.potx" id="{562A0B7D-BFE7-4DE9-A538-3955DFF40F38}" vid="{851C0DA9-8C00-4E36-902F-415C7A27E73D}"/>
    </a:ext>
  </a:extLst>
</a:theme>
</file>

<file path=ppt/theme/theme4.xml><?xml version="1.0" encoding="utf-8"?>
<a:theme xmlns:a="http://schemas.openxmlformats.org/drawingml/2006/main" name="SKL PPT Mörk">
  <a:themeElements>
    <a:clrScheme name="SKL PPT">
      <a:dk1>
        <a:sysClr val="windowText" lastClr="000000"/>
      </a:dk1>
      <a:lt1>
        <a:sysClr val="window" lastClr="FFFFFF"/>
      </a:lt1>
      <a:dk2>
        <a:srgbClr val="6A605A"/>
      </a:dk2>
      <a:lt2>
        <a:srgbClr val="D7D1CA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KL vit.potx" id="{562A0B7D-BFE7-4DE9-A538-3955DFF40F38}" vid="{EC0C49B9-2C8C-414F-A3B5-0BDFCF30E55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SKL vit</Template>
  <TotalTime>783</TotalTime>
  <Words>1518</Words>
  <Application>Microsoft Office PowerPoint</Application>
  <PresentationFormat>Anpassad</PresentationFormat>
  <Paragraphs>377</Paragraphs>
  <Slides>46</Slides>
  <Notes>32</Notes>
  <HiddenSlides>0</HiddenSlides>
  <MMClips>0</MMClips>
  <ScaleCrop>false</ScaleCrop>
  <HeadingPairs>
    <vt:vector size="6" baseType="variant">
      <vt:variant>
        <vt:lpstr>Tema</vt:lpstr>
      </vt:variant>
      <vt:variant>
        <vt:i4>4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46</vt:i4>
      </vt:variant>
    </vt:vector>
  </HeadingPairs>
  <TitlesOfParts>
    <vt:vector size="52" baseType="lpstr">
      <vt:lpstr>SKL PPT</vt:lpstr>
      <vt:lpstr>Vit SKL PPT</vt:lpstr>
      <vt:lpstr>Inledningsbilder</vt:lpstr>
      <vt:lpstr>SKL PPT Mörk</vt:lpstr>
      <vt:lpstr>Clip</vt:lpstr>
      <vt:lpstr>Presentation</vt:lpstr>
      <vt:lpstr>Elizabeth Englundh Socionom, Fil. Dr i pedagogik Sveriges Kommuner och Landsting elizabeth.englundh@skl.se  </vt:lpstr>
      <vt:lpstr>Who is entitled to human rights? </vt:lpstr>
      <vt:lpstr>Rights - duties </vt:lpstr>
      <vt:lpstr>Children are human beings,   therefore they are entitled to   human rights</vt:lpstr>
      <vt:lpstr>Human rights</vt:lpstr>
      <vt:lpstr>Why?</vt:lpstr>
      <vt:lpstr>PowerPoint-presentation</vt:lpstr>
      <vt:lpstr>PowerPoint-presentation</vt:lpstr>
      <vt:lpstr>Kunskap - knowledge </vt:lpstr>
      <vt:lpstr>Three legs</vt:lpstr>
      <vt:lpstr>Definition of a Child rights approach</vt:lpstr>
      <vt:lpstr>Barnrättsbaserat synsätt</vt:lpstr>
      <vt:lpstr>PowerPoint-presentation</vt:lpstr>
      <vt:lpstr>Children are primarily children?</vt:lpstr>
      <vt:lpstr>PowerPoint-presentation</vt:lpstr>
      <vt:lpstr>PowerPoint-presentation</vt:lpstr>
      <vt:lpstr>PowerPoint-presentation</vt:lpstr>
      <vt:lpstr>PowerPoint-presentation</vt:lpstr>
      <vt:lpstr>Perspective</vt:lpstr>
      <vt:lpstr>The CRC </vt:lpstr>
      <vt:lpstr>Who is a child?</vt:lpstr>
      <vt:lpstr>General principals </vt:lpstr>
      <vt:lpstr>Article 2 – non discrimination</vt:lpstr>
      <vt:lpstr>2 – The Committee´s Comments</vt:lpstr>
      <vt:lpstr>For the youngest children</vt:lpstr>
      <vt:lpstr>Article 3.1 The Best Interests of the Child</vt:lpstr>
      <vt:lpstr>Article 3.1 Assess the Best Interests of the Child</vt:lpstr>
      <vt:lpstr>For the youngest children</vt:lpstr>
      <vt:lpstr>Barnets bästa - The best interests of the child</vt:lpstr>
      <vt:lpstr>Article 6 The inherent right to life, survival and development</vt:lpstr>
      <vt:lpstr>6 – Holistic concept, cooperation      </vt:lpstr>
      <vt:lpstr>For the youngest children</vt:lpstr>
      <vt:lpstr>Article 31 – the right to rest, leisure and play</vt:lpstr>
      <vt:lpstr>Protection - participation</vt:lpstr>
      <vt:lpstr>Article 12 The right to express a view freely</vt:lpstr>
      <vt:lpstr>12 – Participation </vt:lpstr>
      <vt:lpstr>Article 12  Questions to be answered</vt:lpstr>
      <vt:lpstr>For the youngest children</vt:lpstr>
      <vt:lpstr>Kommunication</vt:lpstr>
      <vt:lpstr>All communication is on the recipient's terms</vt:lpstr>
      <vt:lpstr>PowerPoint-presentation</vt:lpstr>
      <vt:lpstr>General implementation</vt:lpstr>
      <vt:lpstr>PowerPoint-presentation</vt:lpstr>
      <vt:lpstr>Ideologi - ideology</vt:lpstr>
      <vt:lpstr>PowerPoint-presentation</vt:lpstr>
      <vt:lpstr>PowerPoint-presentation</vt:lpstr>
    </vt:vector>
  </TitlesOfParts>
  <Company>Sverige Kommuner och Landsting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Elizabeth Englundh Socionom, Fil. Dr i pedagogik Sveriges Kommuner och Landsting elizabeth.englundh@skl.se</dc:title>
  <dc:creator>Englundh Elizabeth</dc:creator>
  <cp:lastModifiedBy>Löving Nilssen, Monika</cp:lastModifiedBy>
  <cp:revision>43</cp:revision>
  <dcterms:created xsi:type="dcterms:W3CDTF">2019-08-27T10:41:55Z</dcterms:created>
  <dcterms:modified xsi:type="dcterms:W3CDTF">2019-09-18T11:18:07Z</dcterms:modified>
</cp:coreProperties>
</file>