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5"/>
  </p:notesMasterIdLst>
  <p:handoutMasterIdLst>
    <p:handoutMasterId r:id="rId16"/>
  </p:handoutMasterIdLst>
  <p:sldIdLst>
    <p:sldId id="256" r:id="rId2"/>
    <p:sldId id="291" r:id="rId3"/>
    <p:sldId id="292" r:id="rId4"/>
    <p:sldId id="258" r:id="rId5"/>
    <p:sldId id="257" r:id="rId6"/>
    <p:sldId id="259" r:id="rId7"/>
    <p:sldId id="293" r:id="rId8"/>
    <p:sldId id="260" r:id="rId9"/>
    <p:sldId id="261" r:id="rId10"/>
    <p:sldId id="294" r:id="rId11"/>
    <p:sldId id="262" r:id="rId12"/>
    <p:sldId id="263" r:id="rId13"/>
    <p:sldId id="264" r:id="rId14"/>
  </p:sldIdLst>
  <p:sldSz cx="12192000" cy="6858000"/>
  <p:notesSz cx="9928225" cy="6797675"/>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3" autoAdjust="0"/>
    <p:restoredTop sz="94660"/>
  </p:normalViewPr>
  <p:slideViewPr>
    <p:cSldViewPr snapToGrid="0">
      <p:cViewPr varScale="1">
        <p:scale>
          <a:sx n="69" d="100"/>
          <a:sy n="69" d="100"/>
        </p:scale>
        <p:origin x="48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2231" cy="341064"/>
          </a:xfrm>
          <a:prstGeom prst="rect">
            <a:avLst/>
          </a:prstGeom>
        </p:spPr>
        <p:txBody>
          <a:bodyPr vert="horz" lIns="91440" tIns="45720" rIns="91440" bIns="45720" rtlCol="0"/>
          <a:lstStyle>
            <a:lvl1pPr algn="l">
              <a:defRPr sz="1200"/>
            </a:lvl1pPr>
          </a:lstStyle>
          <a:p>
            <a:endParaRPr lang="is-IS"/>
          </a:p>
        </p:txBody>
      </p:sp>
      <p:sp>
        <p:nvSpPr>
          <p:cNvPr id="3" name="Date Placeholder 2"/>
          <p:cNvSpPr>
            <a:spLocks noGrp="1"/>
          </p:cNvSpPr>
          <p:nvPr>
            <p:ph type="dt" sz="quarter" idx="1"/>
          </p:nvPr>
        </p:nvSpPr>
        <p:spPr>
          <a:xfrm>
            <a:off x="5623698" y="0"/>
            <a:ext cx="4302231" cy="341064"/>
          </a:xfrm>
          <a:prstGeom prst="rect">
            <a:avLst/>
          </a:prstGeom>
        </p:spPr>
        <p:txBody>
          <a:bodyPr vert="horz" lIns="91440" tIns="45720" rIns="91440" bIns="45720" rtlCol="0"/>
          <a:lstStyle>
            <a:lvl1pPr algn="r">
              <a:defRPr sz="1200"/>
            </a:lvl1pPr>
          </a:lstStyle>
          <a:p>
            <a:fld id="{5897958A-D154-4A0C-AED7-C0FCDFCA54E5}" type="datetimeFigureOut">
              <a:rPr lang="is-IS" smtClean="0"/>
              <a:t>8.10.2018</a:t>
            </a:fld>
            <a:endParaRPr lang="is-IS"/>
          </a:p>
        </p:txBody>
      </p:sp>
      <p:sp>
        <p:nvSpPr>
          <p:cNvPr id="4" name="Footer Placeholder 3"/>
          <p:cNvSpPr>
            <a:spLocks noGrp="1"/>
          </p:cNvSpPr>
          <p:nvPr>
            <p:ph type="ftr" sz="quarter" idx="2"/>
          </p:nvPr>
        </p:nvSpPr>
        <p:spPr>
          <a:xfrm>
            <a:off x="1" y="6456612"/>
            <a:ext cx="4302231" cy="341063"/>
          </a:xfrm>
          <a:prstGeom prst="rect">
            <a:avLst/>
          </a:prstGeom>
        </p:spPr>
        <p:txBody>
          <a:bodyPr vert="horz" lIns="91440" tIns="45720" rIns="91440" bIns="45720" rtlCol="0" anchor="b"/>
          <a:lstStyle>
            <a:lvl1pPr algn="l">
              <a:defRPr sz="1200"/>
            </a:lvl1pPr>
          </a:lstStyle>
          <a:p>
            <a:endParaRPr lang="is-IS"/>
          </a:p>
        </p:txBody>
      </p:sp>
      <p:sp>
        <p:nvSpPr>
          <p:cNvPr id="5" name="Slide Number Placeholder 4"/>
          <p:cNvSpPr>
            <a:spLocks noGrp="1"/>
          </p:cNvSpPr>
          <p:nvPr>
            <p:ph type="sldNum" sz="quarter" idx="3"/>
          </p:nvPr>
        </p:nvSpPr>
        <p:spPr>
          <a:xfrm>
            <a:off x="5623698" y="6456612"/>
            <a:ext cx="4302231" cy="341063"/>
          </a:xfrm>
          <a:prstGeom prst="rect">
            <a:avLst/>
          </a:prstGeom>
        </p:spPr>
        <p:txBody>
          <a:bodyPr vert="horz" lIns="91440" tIns="45720" rIns="91440" bIns="45720" rtlCol="0" anchor="b"/>
          <a:lstStyle>
            <a:lvl1pPr algn="r">
              <a:defRPr sz="1200"/>
            </a:lvl1pPr>
          </a:lstStyle>
          <a:p>
            <a:fld id="{90B4154C-88A7-4D08-B766-5D48D4132AF5}" type="slidenum">
              <a:rPr lang="is-IS" smtClean="0"/>
              <a:t>‹#›</a:t>
            </a:fld>
            <a:endParaRPr lang="is-IS"/>
          </a:p>
        </p:txBody>
      </p:sp>
    </p:spTree>
    <p:extLst>
      <p:ext uri="{BB962C8B-B14F-4D97-AF65-F5344CB8AC3E}">
        <p14:creationId xmlns:p14="http://schemas.microsoft.com/office/powerpoint/2010/main" val="2082895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2231" cy="341064"/>
          </a:xfrm>
          <a:prstGeom prst="rect">
            <a:avLst/>
          </a:prstGeom>
        </p:spPr>
        <p:txBody>
          <a:bodyPr vert="horz" lIns="91440" tIns="45720" rIns="91440" bIns="45720" rtlCol="0"/>
          <a:lstStyle>
            <a:lvl1pPr algn="l">
              <a:defRPr sz="1200"/>
            </a:lvl1pPr>
          </a:lstStyle>
          <a:p>
            <a:endParaRPr lang="is-IS"/>
          </a:p>
        </p:txBody>
      </p:sp>
      <p:sp>
        <p:nvSpPr>
          <p:cNvPr id="3" name="Date Placeholder 2"/>
          <p:cNvSpPr>
            <a:spLocks noGrp="1"/>
          </p:cNvSpPr>
          <p:nvPr>
            <p:ph type="dt" idx="1"/>
          </p:nvPr>
        </p:nvSpPr>
        <p:spPr>
          <a:xfrm>
            <a:off x="5623698" y="0"/>
            <a:ext cx="4302231" cy="341064"/>
          </a:xfrm>
          <a:prstGeom prst="rect">
            <a:avLst/>
          </a:prstGeom>
        </p:spPr>
        <p:txBody>
          <a:bodyPr vert="horz" lIns="91440" tIns="45720" rIns="91440" bIns="45720" rtlCol="0"/>
          <a:lstStyle>
            <a:lvl1pPr algn="r">
              <a:defRPr sz="1200"/>
            </a:lvl1pPr>
          </a:lstStyle>
          <a:p>
            <a:fld id="{3D3AA7AD-C8B0-4121-93C2-841B5C44313F}" type="datetimeFigureOut">
              <a:rPr lang="is-IS" smtClean="0"/>
              <a:t>8.10.2018</a:t>
            </a:fld>
            <a:endParaRPr lang="is-IS"/>
          </a:p>
        </p:txBody>
      </p:sp>
      <p:sp>
        <p:nvSpPr>
          <p:cNvPr id="4" name="Slide Image Placeholder 3"/>
          <p:cNvSpPr>
            <a:spLocks noGrp="1" noRot="1" noChangeAspect="1"/>
          </p:cNvSpPr>
          <p:nvPr>
            <p:ph type="sldImg" idx="2"/>
          </p:nvPr>
        </p:nvSpPr>
        <p:spPr>
          <a:xfrm>
            <a:off x="2925763" y="849313"/>
            <a:ext cx="4076700" cy="2293937"/>
          </a:xfrm>
          <a:prstGeom prst="rect">
            <a:avLst/>
          </a:prstGeom>
          <a:noFill/>
          <a:ln w="12700">
            <a:solidFill>
              <a:prstClr val="black"/>
            </a:solidFill>
          </a:ln>
        </p:spPr>
        <p:txBody>
          <a:bodyPr vert="horz" lIns="91440" tIns="45720" rIns="91440" bIns="45720" rtlCol="0" anchor="ctr"/>
          <a:lstStyle/>
          <a:p>
            <a:endParaRPr lang="is-IS"/>
          </a:p>
        </p:txBody>
      </p:sp>
      <p:sp>
        <p:nvSpPr>
          <p:cNvPr id="5" name="Notes Placeholder 4"/>
          <p:cNvSpPr>
            <a:spLocks noGrp="1"/>
          </p:cNvSpPr>
          <p:nvPr>
            <p:ph type="body" sz="quarter" idx="3"/>
          </p:nvPr>
        </p:nvSpPr>
        <p:spPr>
          <a:xfrm>
            <a:off x="992823" y="3271381"/>
            <a:ext cx="7942580" cy="267658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
        <p:nvSpPr>
          <p:cNvPr id="6" name="Footer Placeholder 5"/>
          <p:cNvSpPr>
            <a:spLocks noGrp="1"/>
          </p:cNvSpPr>
          <p:nvPr>
            <p:ph type="ftr" sz="quarter" idx="4"/>
          </p:nvPr>
        </p:nvSpPr>
        <p:spPr>
          <a:xfrm>
            <a:off x="1" y="6456612"/>
            <a:ext cx="4302231" cy="341063"/>
          </a:xfrm>
          <a:prstGeom prst="rect">
            <a:avLst/>
          </a:prstGeom>
        </p:spPr>
        <p:txBody>
          <a:bodyPr vert="horz" lIns="91440" tIns="45720" rIns="91440" bIns="45720" rtlCol="0" anchor="b"/>
          <a:lstStyle>
            <a:lvl1pPr algn="l">
              <a:defRPr sz="1200"/>
            </a:lvl1pPr>
          </a:lstStyle>
          <a:p>
            <a:endParaRPr lang="is-IS"/>
          </a:p>
        </p:txBody>
      </p:sp>
      <p:sp>
        <p:nvSpPr>
          <p:cNvPr id="7" name="Slide Number Placeholder 6"/>
          <p:cNvSpPr>
            <a:spLocks noGrp="1"/>
          </p:cNvSpPr>
          <p:nvPr>
            <p:ph type="sldNum" sz="quarter" idx="5"/>
          </p:nvPr>
        </p:nvSpPr>
        <p:spPr>
          <a:xfrm>
            <a:off x="5623698" y="6456612"/>
            <a:ext cx="4302231" cy="341063"/>
          </a:xfrm>
          <a:prstGeom prst="rect">
            <a:avLst/>
          </a:prstGeom>
        </p:spPr>
        <p:txBody>
          <a:bodyPr vert="horz" lIns="91440" tIns="45720" rIns="91440" bIns="45720" rtlCol="0" anchor="b"/>
          <a:lstStyle>
            <a:lvl1pPr algn="r">
              <a:defRPr sz="1200"/>
            </a:lvl1pPr>
          </a:lstStyle>
          <a:p>
            <a:fld id="{BC292C71-FFC9-4A55-A3BF-92EB377FB93C}" type="slidenum">
              <a:rPr lang="is-IS" smtClean="0"/>
              <a:t>‹#›</a:t>
            </a:fld>
            <a:endParaRPr lang="is-IS"/>
          </a:p>
        </p:txBody>
      </p:sp>
    </p:spTree>
    <p:extLst>
      <p:ext uri="{BB962C8B-B14F-4D97-AF65-F5344CB8AC3E}">
        <p14:creationId xmlns:p14="http://schemas.microsoft.com/office/powerpoint/2010/main" val="3796425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C5B5850-1D0B-4844-8CA0-816756D0A06F}" type="datetime1">
              <a:rPr lang="is-IS" smtClean="0"/>
              <a:t>8.10.2018</a:t>
            </a:fld>
            <a:endParaRPr lang="is-IS"/>
          </a:p>
        </p:txBody>
      </p:sp>
      <p:sp>
        <p:nvSpPr>
          <p:cNvPr id="5" name="Footer Placeholder 4"/>
          <p:cNvSpPr>
            <a:spLocks noGrp="1"/>
          </p:cNvSpPr>
          <p:nvPr>
            <p:ph type="ftr" sz="quarter" idx="11"/>
          </p:nvPr>
        </p:nvSpPr>
        <p:spPr/>
        <p:txBody>
          <a:bodyPr/>
          <a:lstStyle/>
          <a:p>
            <a:r>
              <a:rPr lang="is-IS" smtClean="0"/>
              <a:t>Anna Lilja 2018</a:t>
            </a:r>
            <a:endParaRPr lang="is-I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525816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667A66-D1A4-4198-9FD0-3806EB5E02BC}" type="datetime1">
              <a:rPr lang="is-IS" smtClean="0"/>
              <a:t>8.10.2018</a:t>
            </a:fld>
            <a:endParaRPr lang="is-IS"/>
          </a:p>
        </p:txBody>
      </p:sp>
      <p:sp>
        <p:nvSpPr>
          <p:cNvPr id="5" name="Footer Placeholder 4"/>
          <p:cNvSpPr>
            <a:spLocks noGrp="1"/>
          </p:cNvSpPr>
          <p:nvPr>
            <p:ph type="ftr" sz="quarter" idx="11"/>
          </p:nvPr>
        </p:nvSpPr>
        <p:spPr/>
        <p:txBody>
          <a:bodyPr/>
          <a:lstStyle/>
          <a:p>
            <a:r>
              <a:rPr lang="is-IS" smtClean="0"/>
              <a:t>Anna Lilja 2018</a:t>
            </a:r>
            <a:endParaRPr lang="is-I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3279886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BE96A70-9220-464E-AE01-795F348BF2A9}" type="datetime1">
              <a:rPr lang="is-IS" smtClean="0"/>
              <a:t>8.10.2018</a:t>
            </a:fld>
            <a:endParaRPr lang="is-IS"/>
          </a:p>
        </p:txBody>
      </p:sp>
      <p:sp>
        <p:nvSpPr>
          <p:cNvPr id="5" name="Footer Placeholder 4"/>
          <p:cNvSpPr>
            <a:spLocks noGrp="1"/>
          </p:cNvSpPr>
          <p:nvPr>
            <p:ph type="ftr" sz="quarter" idx="11"/>
          </p:nvPr>
        </p:nvSpPr>
        <p:spPr/>
        <p:txBody>
          <a:bodyPr/>
          <a:lstStyle/>
          <a:p>
            <a:r>
              <a:rPr lang="is-IS" smtClean="0"/>
              <a:t>Anna Lilja 2018</a:t>
            </a:r>
            <a:endParaRPr lang="is-I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186210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615A52B-F2B4-41A2-9806-542D06B3ED5A}" type="datetime1">
              <a:rPr lang="is-IS" smtClean="0"/>
              <a:t>8.10.2018</a:t>
            </a:fld>
            <a:endParaRPr lang="is-IS"/>
          </a:p>
        </p:txBody>
      </p:sp>
      <p:sp>
        <p:nvSpPr>
          <p:cNvPr id="6" name="Footer Placeholder 5"/>
          <p:cNvSpPr>
            <a:spLocks noGrp="1"/>
          </p:cNvSpPr>
          <p:nvPr>
            <p:ph type="ftr" sz="quarter" idx="11"/>
          </p:nvPr>
        </p:nvSpPr>
        <p:spPr/>
        <p:txBody>
          <a:bodyPr/>
          <a:lstStyle/>
          <a:p>
            <a:r>
              <a:rPr lang="is-IS" smtClean="0"/>
              <a:t>Anna Lilja 2018</a:t>
            </a:r>
            <a:endParaRPr lang="is-I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2249037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B7F5DAB-5898-4425-BBCE-E874A0E255DA}" type="datetime1">
              <a:rPr lang="is-IS" smtClean="0"/>
              <a:t>8.10.2018</a:t>
            </a:fld>
            <a:endParaRPr lang="is-IS"/>
          </a:p>
        </p:txBody>
      </p:sp>
      <p:sp>
        <p:nvSpPr>
          <p:cNvPr id="8" name="Footer Placeholder 7"/>
          <p:cNvSpPr>
            <a:spLocks noGrp="1"/>
          </p:cNvSpPr>
          <p:nvPr>
            <p:ph type="ftr" sz="quarter" idx="11"/>
          </p:nvPr>
        </p:nvSpPr>
        <p:spPr/>
        <p:txBody>
          <a:bodyPr/>
          <a:lstStyle/>
          <a:p>
            <a:r>
              <a:rPr lang="is-IS" smtClean="0"/>
              <a:t>Anna Lilja 2018</a:t>
            </a:r>
            <a:endParaRPr lang="is-I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2163105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C4BB196-1C8B-47DA-A9E3-B95BA316FC1B}" type="datetime1">
              <a:rPr lang="is-IS" smtClean="0"/>
              <a:t>8.10.2018</a:t>
            </a:fld>
            <a:endParaRPr lang="is-IS"/>
          </a:p>
        </p:txBody>
      </p:sp>
      <p:sp>
        <p:nvSpPr>
          <p:cNvPr id="4" name="Footer Placeholder 3"/>
          <p:cNvSpPr>
            <a:spLocks noGrp="1"/>
          </p:cNvSpPr>
          <p:nvPr>
            <p:ph type="ftr" sz="quarter" idx="11"/>
          </p:nvPr>
        </p:nvSpPr>
        <p:spPr/>
        <p:txBody>
          <a:bodyPr/>
          <a:lstStyle/>
          <a:p>
            <a:r>
              <a:rPr lang="is-IS" smtClean="0"/>
              <a:t>Anna Lilja 2018</a:t>
            </a:r>
            <a:endParaRPr lang="is-I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591495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CEECE4-8CA9-4FB0-85AD-03E65165637E}" type="datetime1">
              <a:rPr lang="is-IS" smtClean="0"/>
              <a:t>8.10.2018</a:t>
            </a:fld>
            <a:endParaRPr lang="is-IS"/>
          </a:p>
        </p:txBody>
      </p:sp>
      <p:sp>
        <p:nvSpPr>
          <p:cNvPr id="3" name="Footer Placeholder 2"/>
          <p:cNvSpPr>
            <a:spLocks noGrp="1"/>
          </p:cNvSpPr>
          <p:nvPr>
            <p:ph type="ftr" sz="quarter" idx="11"/>
          </p:nvPr>
        </p:nvSpPr>
        <p:spPr/>
        <p:txBody>
          <a:bodyPr/>
          <a:lstStyle/>
          <a:p>
            <a:r>
              <a:rPr lang="is-IS" smtClean="0"/>
              <a:t>Anna Lilja 2018</a:t>
            </a:r>
            <a:endParaRPr lang="is-I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1191398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3E7016E-3717-42F1-9803-EE9FDF417206}" type="datetime1">
              <a:rPr lang="is-IS" smtClean="0"/>
              <a:t>8.10.2018</a:t>
            </a:fld>
            <a:endParaRPr lang="is-IS"/>
          </a:p>
        </p:txBody>
      </p:sp>
      <p:sp>
        <p:nvSpPr>
          <p:cNvPr id="6" name="Footer Placeholder 5"/>
          <p:cNvSpPr>
            <a:spLocks noGrp="1"/>
          </p:cNvSpPr>
          <p:nvPr>
            <p:ph type="ftr" sz="quarter" idx="11"/>
          </p:nvPr>
        </p:nvSpPr>
        <p:spPr/>
        <p:txBody>
          <a:bodyPr/>
          <a:lstStyle/>
          <a:p>
            <a:r>
              <a:rPr lang="is-IS" smtClean="0"/>
              <a:t>Anna Lilja 2018</a:t>
            </a:r>
            <a:endParaRPr lang="is-I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2575559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B67B97F-A495-43D5-9CFE-FB3BDBD282D9}" type="datetime1">
              <a:rPr lang="is-IS" smtClean="0"/>
              <a:t>8.10.2018</a:t>
            </a:fld>
            <a:endParaRPr lang="is-IS"/>
          </a:p>
        </p:txBody>
      </p:sp>
      <p:sp>
        <p:nvSpPr>
          <p:cNvPr id="6" name="Footer Placeholder 5"/>
          <p:cNvSpPr>
            <a:spLocks noGrp="1"/>
          </p:cNvSpPr>
          <p:nvPr>
            <p:ph type="ftr" sz="quarter" idx="11"/>
          </p:nvPr>
        </p:nvSpPr>
        <p:spPr/>
        <p:txBody>
          <a:bodyPr/>
          <a:lstStyle/>
          <a:p>
            <a:r>
              <a:rPr lang="is-IS" smtClean="0"/>
              <a:t>Anna Lilja 2018</a:t>
            </a:r>
            <a:endParaRPr lang="is-I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37152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BFF276-72C8-40E9-8D0F-C646E036E99F}" type="datetime1">
              <a:rPr lang="is-IS" smtClean="0"/>
              <a:t>8.10.2018</a:t>
            </a:fld>
            <a:endParaRPr lang="is-IS"/>
          </a:p>
        </p:txBody>
      </p:sp>
      <p:sp>
        <p:nvSpPr>
          <p:cNvPr id="5" name="Footer Placeholder 4"/>
          <p:cNvSpPr>
            <a:spLocks noGrp="1"/>
          </p:cNvSpPr>
          <p:nvPr>
            <p:ph type="ftr" sz="quarter" idx="11"/>
          </p:nvPr>
        </p:nvSpPr>
        <p:spPr/>
        <p:txBody>
          <a:bodyPr/>
          <a:lstStyle/>
          <a:p>
            <a:r>
              <a:rPr lang="is-IS" smtClean="0"/>
              <a:t>Anna Lilja 2018</a:t>
            </a:r>
            <a:endParaRPr lang="is-I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1308332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96DFE00-47D1-4610-B878-DA7B05DAFFB4}" type="datetime1">
              <a:rPr lang="is-IS" smtClean="0"/>
              <a:t>8.10.2018</a:t>
            </a:fld>
            <a:endParaRPr lang="is-IS"/>
          </a:p>
        </p:txBody>
      </p:sp>
      <p:sp>
        <p:nvSpPr>
          <p:cNvPr id="5" name="Footer Placeholder 4"/>
          <p:cNvSpPr>
            <a:spLocks noGrp="1"/>
          </p:cNvSpPr>
          <p:nvPr>
            <p:ph type="ftr" sz="quarter" idx="11"/>
          </p:nvPr>
        </p:nvSpPr>
        <p:spPr/>
        <p:txBody>
          <a:bodyPr/>
          <a:lstStyle/>
          <a:p>
            <a:r>
              <a:rPr lang="is-IS" smtClean="0"/>
              <a:t>Anna Lilja 2018</a:t>
            </a:r>
            <a:endParaRPr lang="is-I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C81B0A3-3CCE-4232-B1BC-0D1768F2AC22}" type="slidenum">
              <a:rPr lang="is-IS" smtClean="0"/>
              <a:t>‹#›</a:t>
            </a:fld>
            <a:endParaRPr lang="is-I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55588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41305B6B-42E2-4109-96EE-F0025A175D13}" type="datetime1">
              <a:rPr lang="is-IS" smtClean="0"/>
              <a:t>8.10.2018</a:t>
            </a:fld>
            <a:endParaRPr lang="is-IS"/>
          </a:p>
        </p:txBody>
      </p:sp>
      <p:sp>
        <p:nvSpPr>
          <p:cNvPr id="6" name="Footer Placeholder 5"/>
          <p:cNvSpPr>
            <a:spLocks noGrp="1"/>
          </p:cNvSpPr>
          <p:nvPr>
            <p:ph type="ftr" sz="quarter" idx="11"/>
          </p:nvPr>
        </p:nvSpPr>
        <p:spPr/>
        <p:txBody>
          <a:bodyPr/>
          <a:lstStyle/>
          <a:p>
            <a:r>
              <a:rPr lang="is-IS" smtClean="0"/>
              <a:t>Anna Lilja 2018</a:t>
            </a:r>
            <a:endParaRPr lang="is-I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41810705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0FC42AD9-A964-4980-868A-215D9C463044}" type="datetime1">
              <a:rPr lang="is-IS" smtClean="0"/>
              <a:t>8.10.2018</a:t>
            </a:fld>
            <a:endParaRPr lang="is-IS"/>
          </a:p>
        </p:txBody>
      </p:sp>
      <p:sp>
        <p:nvSpPr>
          <p:cNvPr id="6" name="Footer Placeholder 5"/>
          <p:cNvSpPr>
            <a:spLocks noGrp="1"/>
          </p:cNvSpPr>
          <p:nvPr>
            <p:ph type="ftr" sz="quarter" idx="11"/>
          </p:nvPr>
        </p:nvSpPr>
        <p:spPr/>
        <p:txBody>
          <a:bodyPr/>
          <a:lstStyle/>
          <a:p>
            <a:r>
              <a:rPr lang="is-IS" smtClean="0"/>
              <a:t>Anna Lilja 2018</a:t>
            </a:r>
            <a:endParaRPr lang="is-I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C81B0A3-3CCE-4232-B1BC-0D1768F2AC22}" type="slidenum">
              <a:rPr lang="is-IS" smtClean="0"/>
              <a:t>‹#›</a:t>
            </a:fld>
            <a:endParaRPr lang="is-I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829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9A47E25C-3125-4AC0-B066-48DD1FF029B9}" type="datetime1">
              <a:rPr lang="is-IS" smtClean="0"/>
              <a:t>8.10.2018</a:t>
            </a:fld>
            <a:endParaRPr lang="is-IS"/>
          </a:p>
        </p:txBody>
      </p:sp>
      <p:sp>
        <p:nvSpPr>
          <p:cNvPr id="6" name="Footer Placeholder 5"/>
          <p:cNvSpPr>
            <a:spLocks noGrp="1"/>
          </p:cNvSpPr>
          <p:nvPr>
            <p:ph type="ftr" sz="quarter" idx="11"/>
          </p:nvPr>
        </p:nvSpPr>
        <p:spPr/>
        <p:txBody>
          <a:bodyPr/>
          <a:lstStyle/>
          <a:p>
            <a:r>
              <a:rPr lang="is-IS" smtClean="0"/>
              <a:t>Anna Lilja 2018</a:t>
            </a:r>
            <a:endParaRPr lang="is-I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3779317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95BAB0E-50DD-4D1E-A82F-67BFC354527F}" type="datetime1">
              <a:rPr lang="is-IS" smtClean="0"/>
              <a:t>8.10.2018</a:t>
            </a:fld>
            <a:endParaRPr lang="is-IS"/>
          </a:p>
        </p:txBody>
      </p:sp>
      <p:sp>
        <p:nvSpPr>
          <p:cNvPr id="5" name="Footer Placeholder 4"/>
          <p:cNvSpPr>
            <a:spLocks noGrp="1"/>
          </p:cNvSpPr>
          <p:nvPr>
            <p:ph type="ftr" sz="quarter" idx="11"/>
          </p:nvPr>
        </p:nvSpPr>
        <p:spPr/>
        <p:txBody>
          <a:bodyPr/>
          <a:lstStyle/>
          <a:p>
            <a:r>
              <a:rPr lang="is-IS" smtClean="0"/>
              <a:t>Anna Lilja 2018</a:t>
            </a:r>
            <a:endParaRPr lang="is-I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40342082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7FEE06-C467-4157-853F-027A36778427}" type="datetime1">
              <a:rPr lang="is-IS" smtClean="0"/>
              <a:t>8.10.2018</a:t>
            </a:fld>
            <a:endParaRPr lang="is-IS"/>
          </a:p>
        </p:txBody>
      </p:sp>
      <p:sp>
        <p:nvSpPr>
          <p:cNvPr id="5" name="Footer Placeholder 4"/>
          <p:cNvSpPr>
            <a:spLocks noGrp="1"/>
          </p:cNvSpPr>
          <p:nvPr>
            <p:ph type="ftr" sz="quarter" idx="11"/>
          </p:nvPr>
        </p:nvSpPr>
        <p:spPr/>
        <p:txBody>
          <a:bodyPr/>
          <a:lstStyle/>
          <a:p>
            <a:r>
              <a:rPr lang="is-IS" smtClean="0"/>
              <a:t>Anna Lilja 2018</a:t>
            </a:r>
            <a:endParaRPr lang="is-I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C81B0A3-3CCE-4232-B1BC-0D1768F2AC22}" type="slidenum">
              <a:rPr lang="is-IS" smtClean="0"/>
              <a:t>‹#›</a:t>
            </a:fld>
            <a:endParaRPr lang="is-IS"/>
          </a:p>
        </p:txBody>
      </p:sp>
    </p:spTree>
    <p:extLst>
      <p:ext uri="{BB962C8B-B14F-4D97-AF65-F5344CB8AC3E}">
        <p14:creationId xmlns:p14="http://schemas.microsoft.com/office/powerpoint/2010/main" val="2023690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BE89F5C-1C7A-4910-95EB-584D129EACBD}" type="datetime1">
              <a:rPr lang="is-IS" smtClean="0"/>
              <a:t>8.10.2018</a:t>
            </a:fld>
            <a:endParaRPr lang="is-I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is-IS" smtClean="0"/>
              <a:t>Anna Lilja 2018</a:t>
            </a:r>
            <a:endParaRPr lang="is-I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C81B0A3-3CCE-4232-B1BC-0D1768F2AC22}" type="slidenum">
              <a:rPr lang="is-IS" smtClean="0"/>
              <a:t>‹#›</a:t>
            </a:fld>
            <a:endParaRPr lang="is-IS"/>
          </a:p>
        </p:txBody>
      </p:sp>
    </p:spTree>
    <p:extLst>
      <p:ext uri="{BB962C8B-B14F-4D97-AF65-F5344CB8AC3E}">
        <p14:creationId xmlns:p14="http://schemas.microsoft.com/office/powerpoint/2010/main" val="388277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The</a:t>
            </a:r>
            <a:r>
              <a:rPr lang="is-IS" dirty="0" smtClean="0"/>
              <a:t> </a:t>
            </a:r>
            <a:r>
              <a:rPr lang="en-GB" dirty="0" smtClean="0"/>
              <a:t>importance of Nature</a:t>
            </a:r>
            <a:endParaRPr lang="en-GB" dirty="0"/>
          </a:p>
        </p:txBody>
      </p:sp>
      <p:sp>
        <p:nvSpPr>
          <p:cNvPr id="3" name="Subtitle 2"/>
          <p:cNvSpPr>
            <a:spLocks noGrp="1"/>
          </p:cNvSpPr>
          <p:nvPr>
            <p:ph type="subTitle" idx="1"/>
          </p:nvPr>
        </p:nvSpPr>
        <p:spPr/>
        <p:txBody>
          <a:bodyPr/>
          <a:lstStyle/>
          <a:p>
            <a:r>
              <a:rPr lang="en-GB" dirty="0" smtClean="0"/>
              <a:t>Den </a:t>
            </a:r>
            <a:r>
              <a:rPr lang="en-GB" dirty="0" err="1" smtClean="0"/>
              <a:t>viktige</a:t>
            </a:r>
            <a:r>
              <a:rPr lang="en-GB" dirty="0" smtClean="0"/>
              <a:t> </a:t>
            </a:r>
            <a:r>
              <a:rPr lang="en-GB" dirty="0" err="1" smtClean="0"/>
              <a:t>Natur</a:t>
            </a:r>
            <a:r>
              <a:rPr lang="en-GB" dirty="0" smtClean="0"/>
              <a:t/>
            </a:r>
            <a:br>
              <a:rPr lang="en-GB" dirty="0" smtClean="0"/>
            </a:br>
            <a:r>
              <a:rPr lang="en-GB" dirty="0" smtClean="0"/>
              <a:t/>
            </a:r>
            <a:br>
              <a:rPr lang="en-GB" dirty="0" smtClean="0"/>
            </a:br>
            <a:r>
              <a:rPr lang="en-GB" dirty="0" smtClean="0"/>
              <a:t>Anna Lilja </a:t>
            </a:r>
            <a:r>
              <a:rPr lang="en-GB" dirty="0" err="1" smtClean="0"/>
              <a:t>Sævarsdóttir</a:t>
            </a:r>
            <a:r>
              <a:rPr lang="en-GB" dirty="0" smtClean="0"/>
              <a:t>, assistant preschool leader in Tröllaborgir</a:t>
            </a:r>
            <a:endParaRPr lang="en-GB" dirty="0"/>
          </a:p>
        </p:txBody>
      </p:sp>
      <p:pic>
        <p:nvPicPr>
          <p:cNvPr id="4" name="Picture 3"/>
          <p:cNvPicPr>
            <a:picLocks noChangeAspect="1"/>
          </p:cNvPicPr>
          <p:nvPr/>
        </p:nvPicPr>
        <p:blipFill>
          <a:blip r:embed="rId2"/>
          <a:stretch>
            <a:fillRect/>
          </a:stretch>
        </p:blipFill>
        <p:spPr>
          <a:xfrm>
            <a:off x="4402631" y="622112"/>
            <a:ext cx="3877392" cy="3023878"/>
          </a:xfrm>
          <a:prstGeom prst="rect">
            <a:avLst/>
          </a:prstGeom>
        </p:spPr>
      </p:pic>
    </p:spTree>
    <p:extLst>
      <p:ext uri="{BB962C8B-B14F-4D97-AF65-F5344CB8AC3E}">
        <p14:creationId xmlns:p14="http://schemas.microsoft.com/office/powerpoint/2010/main" val="30117485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801413"/>
            <a:ext cx="6096000" cy="3432093"/>
          </a:xfrm>
          <a:prstGeom prst="rect">
            <a:avLst/>
          </a:prstGeom>
        </p:spPr>
        <p:txBody>
          <a:bodyPr>
            <a:spAutoFit/>
          </a:bodyPr>
          <a:lstStyle/>
          <a:p>
            <a:pPr>
              <a:lnSpc>
                <a:spcPct val="107000"/>
              </a:lnSpc>
              <a:spcAft>
                <a:spcPts val="800"/>
              </a:spcAft>
            </a:pPr>
            <a:r>
              <a:rPr lang="en-US" dirty="0" smtClean="0">
                <a:ea typeface="Calibri" panose="020F0502020204030204" pitchFamily="34" charset="0"/>
                <a:cs typeface="Times New Roman" panose="02020603050405020304" pitchFamily="18" charset="0"/>
              </a:rPr>
              <a:t>Hi! My name is Anna Lilja and I work currently in Tröllaborgir preschool in </a:t>
            </a:r>
            <a:r>
              <a:rPr lang="en-US" dirty="0" err="1" smtClean="0">
                <a:ea typeface="Calibri" panose="020F0502020204030204" pitchFamily="34" charset="0"/>
                <a:cs typeface="Times New Roman" panose="02020603050405020304" pitchFamily="18" charset="0"/>
              </a:rPr>
              <a:t>Akureyri</a:t>
            </a:r>
            <a:r>
              <a:rPr lang="en-US" dirty="0" smtClean="0">
                <a:ea typeface="Calibri" panose="020F0502020204030204" pitchFamily="34" charset="0"/>
                <a:cs typeface="Times New Roman" panose="02020603050405020304" pitchFamily="18" charset="0"/>
              </a:rPr>
              <a:t>. In two weeks I will change schools and go to Iðavöllur preschool as a principal.</a:t>
            </a:r>
          </a:p>
          <a:p>
            <a:pPr>
              <a:lnSpc>
                <a:spcPct val="107000"/>
              </a:lnSpc>
              <a:spcAft>
                <a:spcPts val="800"/>
              </a:spcAft>
            </a:pPr>
            <a:r>
              <a:rPr lang="en-US" dirty="0" smtClean="0">
                <a:ea typeface="Calibri" panose="020F0502020204030204" pitchFamily="34" charset="0"/>
                <a:cs typeface="Times New Roman" panose="02020603050405020304" pitchFamily="18" charset="0"/>
              </a:rPr>
              <a:t>In </a:t>
            </a:r>
            <a:r>
              <a:rPr lang="en-US" dirty="0">
                <a:ea typeface="Calibri" panose="020F0502020204030204" pitchFamily="34" charset="0"/>
                <a:cs typeface="Times New Roman" panose="02020603050405020304" pitchFamily="18" charset="0"/>
              </a:rPr>
              <a:t>this workshop we get insight into how preschools in </a:t>
            </a:r>
            <a:r>
              <a:rPr lang="en-US" dirty="0" err="1">
                <a:ea typeface="Calibri" panose="020F0502020204030204" pitchFamily="34" charset="0"/>
                <a:cs typeface="Times New Roman" panose="02020603050405020304" pitchFamily="18" charset="0"/>
              </a:rPr>
              <a:t>Akureyri</a:t>
            </a:r>
            <a:r>
              <a:rPr lang="en-US" dirty="0">
                <a:ea typeface="Calibri" panose="020F0502020204030204" pitchFamily="34" charset="0"/>
                <a:cs typeface="Times New Roman" panose="02020603050405020304" pitchFamily="18" charset="0"/>
              </a:rPr>
              <a:t> work with and in nature. We can see examples of fun outdoor areas, research ideas, field trips and larger / longer trips, like the oldest children's graduation trips. We also see the ideas of teachers who use nature for teaching in synergies such as literacy and mathematics.</a:t>
            </a:r>
            <a:endParaRPr lang="is-IS" dirty="0">
              <a:ea typeface="Calibri" panose="020F0502020204030204" pitchFamily="34"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is-IS" smtClean="0"/>
              <a:t>Anna Lilja 2018</a:t>
            </a:r>
            <a:endParaRPr lang="is-IS"/>
          </a:p>
        </p:txBody>
      </p:sp>
      <p:sp>
        <p:nvSpPr>
          <p:cNvPr id="4" name="Slide Number Placeholder 3"/>
          <p:cNvSpPr>
            <a:spLocks noGrp="1"/>
          </p:cNvSpPr>
          <p:nvPr>
            <p:ph type="sldNum" sz="quarter" idx="12"/>
          </p:nvPr>
        </p:nvSpPr>
        <p:spPr/>
        <p:txBody>
          <a:bodyPr/>
          <a:lstStyle/>
          <a:p>
            <a:fld id="{CC81B0A3-3CCE-4232-B1BC-0D1768F2AC22}" type="slidenum">
              <a:rPr lang="is-IS" smtClean="0"/>
              <a:t>2</a:t>
            </a:fld>
            <a:endParaRPr lang="is-IS"/>
          </a:p>
        </p:txBody>
      </p:sp>
    </p:spTree>
    <p:extLst>
      <p:ext uri="{BB962C8B-B14F-4D97-AF65-F5344CB8AC3E}">
        <p14:creationId xmlns:p14="http://schemas.microsoft.com/office/powerpoint/2010/main" val="644960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74274" y="1692928"/>
            <a:ext cx="7276012" cy="2862322"/>
          </a:xfrm>
          <a:prstGeom prst="rect">
            <a:avLst/>
          </a:prstGeom>
          <a:noFill/>
        </p:spPr>
        <p:txBody>
          <a:bodyPr wrap="square" rtlCol="0">
            <a:spAutoFit/>
          </a:bodyPr>
          <a:lstStyle/>
          <a:p>
            <a:r>
              <a:rPr lang="is-IS" dirty="0" smtClean="0"/>
              <a:t>Akureyri; </a:t>
            </a:r>
            <a:r>
              <a:rPr lang="is-IS" dirty="0" err="1" smtClean="0"/>
              <a:t>facts</a:t>
            </a:r>
            <a:r>
              <a:rPr lang="is-IS" dirty="0" smtClean="0"/>
              <a:t> </a:t>
            </a:r>
            <a:r>
              <a:rPr lang="is-IS" dirty="0" err="1" smtClean="0"/>
              <a:t>and</a:t>
            </a:r>
            <a:r>
              <a:rPr lang="is-IS" dirty="0" smtClean="0"/>
              <a:t> </a:t>
            </a:r>
            <a:r>
              <a:rPr lang="is-IS" dirty="0" err="1" smtClean="0"/>
              <a:t>figures</a:t>
            </a:r>
            <a:r>
              <a:rPr lang="is-IS" dirty="0" smtClean="0"/>
              <a:t> </a:t>
            </a:r>
            <a:r>
              <a:rPr lang="is-IS" dirty="0" smtClean="0">
                <a:sym typeface="Wingdings" panose="05000000000000000000" pitchFamily="2" charset="2"/>
              </a:rPr>
              <a:t></a:t>
            </a:r>
            <a:br>
              <a:rPr lang="is-IS" dirty="0" smtClean="0">
                <a:sym typeface="Wingdings" panose="05000000000000000000" pitchFamily="2" charset="2"/>
              </a:rPr>
            </a:br>
            <a:r>
              <a:rPr lang="en-US" dirty="0" err="1">
                <a:sym typeface="Wingdings" panose="05000000000000000000" pitchFamily="2" charset="2"/>
              </a:rPr>
              <a:t>Akureyri</a:t>
            </a:r>
            <a:r>
              <a:rPr lang="en-US" dirty="0">
                <a:sym typeface="Wingdings" panose="05000000000000000000" pitchFamily="2" charset="2"/>
              </a:rPr>
              <a:t> consists of three settlements; the town of </a:t>
            </a:r>
            <a:r>
              <a:rPr lang="en-US" dirty="0" err="1">
                <a:sym typeface="Wingdings" panose="05000000000000000000" pitchFamily="2" charset="2"/>
              </a:rPr>
              <a:t>Akureyri</a:t>
            </a:r>
            <a:r>
              <a:rPr lang="en-US" dirty="0">
                <a:sym typeface="Wingdings" panose="05000000000000000000" pitchFamily="2" charset="2"/>
              </a:rPr>
              <a:t>, </a:t>
            </a:r>
            <a:r>
              <a:rPr lang="en-US" dirty="0" err="1">
                <a:sym typeface="Wingdings" panose="05000000000000000000" pitchFamily="2" charset="2"/>
              </a:rPr>
              <a:t>Hrísey</a:t>
            </a:r>
            <a:r>
              <a:rPr lang="en-US" dirty="0">
                <a:sym typeface="Wingdings" panose="05000000000000000000" pitchFamily="2" charset="2"/>
              </a:rPr>
              <a:t> and </a:t>
            </a:r>
            <a:r>
              <a:rPr lang="en-US" dirty="0" err="1">
                <a:sym typeface="Wingdings" panose="05000000000000000000" pitchFamily="2" charset="2"/>
              </a:rPr>
              <a:t>Grímsey</a:t>
            </a:r>
            <a:r>
              <a:rPr lang="en-US" dirty="0">
                <a:sym typeface="Wingdings" panose="05000000000000000000" pitchFamily="2" charset="2"/>
              </a:rPr>
              <a:t>. </a:t>
            </a:r>
            <a:r>
              <a:rPr lang="en-US" dirty="0" err="1">
                <a:sym typeface="Wingdings" panose="05000000000000000000" pitchFamily="2" charset="2"/>
              </a:rPr>
              <a:t>Hrísey</a:t>
            </a:r>
            <a:r>
              <a:rPr lang="en-US" dirty="0">
                <a:sym typeface="Wingdings" panose="05000000000000000000" pitchFamily="2" charset="2"/>
              </a:rPr>
              <a:t> is an island that lies in the middle of </a:t>
            </a:r>
            <a:r>
              <a:rPr lang="en-US" dirty="0" err="1">
                <a:sym typeface="Wingdings" panose="05000000000000000000" pitchFamily="2" charset="2"/>
              </a:rPr>
              <a:t>Eyjafjörður</a:t>
            </a:r>
            <a:r>
              <a:rPr lang="en-US" dirty="0">
                <a:sym typeface="Wingdings" panose="05000000000000000000" pitchFamily="2" charset="2"/>
              </a:rPr>
              <a:t>, while </a:t>
            </a:r>
            <a:r>
              <a:rPr lang="en-US" dirty="0" err="1">
                <a:sym typeface="Wingdings" panose="05000000000000000000" pitchFamily="2" charset="2"/>
              </a:rPr>
              <a:t>Grímsey</a:t>
            </a:r>
            <a:r>
              <a:rPr lang="en-US" dirty="0">
                <a:sym typeface="Wingdings" panose="05000000000000000000" pitchFamily="2" charset="2"/>
              </a:rPr>
              <a:t> is an island that lies north of </a:t>
            </a:r>
            <a:r>
              <a:rPr lang="en-US" dirty="0" err="1">
                <a:sym typeface="Wingdings" panose="05000000000000000000" pitchFamily="2" charset="2"/>
              </a:rPr>
              <a:t>Eyjafjörður</a:t>
            </a:r>
            <a:r>
              <a:rPr lang="en-US" dirty="0">
                <a:sym typeface="Wingdings" panose="05000000000000000000" pitchFamily="2" charset="2"/>
              </a:rPr>
              <a:t> and the Arctic Circle passes through the island</a:t>
            </a:r>
            <a:r>
              <a:rPr lang="en-US" dirty="0" smtClean="0">
                <a:sym typeface="Wingdings" panose="05000000000000000000" pitchFamily="2" charset="2"/>
              </a:rPr>
              <a:t>.</a:t>
            </a:r>
          </a:p>
          <a:p>
            <a:endParaRPr lang="en-US" dirty="0">
              <a:sym typeface="Wingdings" panose="05000000000000000000" pitchFamily="2" charset="2"/>
            </a:endParaRPr>
          </a:p>
          <a:p>
            <a:endParaRPr lang="en-US" dirty="0" smtClean="0">
              <a:sym typeface="Wingdings" panose="05000000000000000000" pitchFamily="2" charset="2"/>
            </a:endParaRPr>
          </a:p>
          <a:p>
            <a:endParaRPr lang="en-US" dirty="0">
              <a:sym typeface="Wingdings" panose="05000000000000000000" pitchFamily="2" charset="2"/>
            </a:endParaRPr>
          </a:p>
          <a:p>
            <a:endParaRPr lang="en-US" dirty="0" smtClean="0">
              <a:sym typeface="Wingdings" panose="05000000000000000000" pitchFamily="2" charset="2"/>
            </a:endParaRPr>
          </a:p>
          <a:p>
            <a:endParaRPr lang="en-US" dirty="0" smtClean="0">
              <a:sym typeface="Wingdings" panose="05000000000000000000" pitchFamily="2" charset="2"/>
            </a:endParaRPr>
          </a:p>
        </p:txBody>
      </p:sp>
      <p:sp>
        <p:nvSpPr>
          <p:cNvPr id="4" name="Rectangle 3"/>
          <p:cNvSpPr/>
          <p:nvPr/>
        </p:nvSpPr>
        <p:spPr>
          <a:xfrm>
            <a:off x="3174274" y="3401088"/>
            <a:ext cx="5747086" cy="369332"/>
          </a:xfrm>
          <a:prstGeom prst="rect">
            <a:avLst/>
          </a:prstGeom>
        </p:spPr>
        <p:txBody>
          <a:bodyPr wrap="none">
            <a:spAutoFit/>
          </a:bodyPr>
          <a:lstStyle/>
          <a:p>
            <a:r>
              <a:rPr lang="is-IS" dirty="0"/>
              <a:t>https://www.youtube.com/watch?v=080yUIby1_4</a:t>
            </a:r>
          </a:p>
        </p:txBody>
      </p:sp>
      <p:sp>
        <p:nvSpPr>
          <p:cNvPr id="5" name="Footer Placeholder 4"/>
          <p:cNvSpPr>
            <a:spLocks noGrp="1"/>
          </p:cNvSpPr>
          <p:nvPr>
            <p:ph type="ftr" sz="quarter" idx="11"/>
          </p:nvPr>
        </p:nvSpPr>
        <p:spPr/>
        <p:txBody>
          <a:bodyPr/>
          <a:lstStyle/>
          <a:p>
            <a:r>
              <a:rPr lang="is-IS" smtClean="0"/>
              <a:t>Anna Lilja 2018</a:t>
            </a:r>
            <a:endParaRPr lang="is-IS"/>
          </a:p>
        </p:txBody>
      </p:sp>
      <p:sp>
        <p:nvSpPr>
          <p:cNvPr id="6" name="Slide Number Placeholder 5"/>
          <p:cNvSpPr>
            <a:spLocks noGrp="1"/>
          </p:cNvSpPr>
          <p:nvPr>
            <p:ph type="sldNum" sz="quarter" idx="12"/>
          </p:nvPr>
        </p:nvSpPr>
        <p:spPr/>
        <p:txBody>
          <a:bodyPr/>
          <a:lstStyle/>
          <a:p>
            <a:fld id="{CC81B0A3-3CCE-4232-B1BC-0D1768F2AC22}" type="slidenum">
              <a:rPr lang="is-IS" smtClean="0"/>
              <a:t>3</a:t>
            </a:fld>
            <a:endParaRPr lang="is-IS"/>
          </a:p>
        </p:txBody>
      </p:sp>
    </p:spTree>
    <p:extLst>
      <p:ext uri="{BB962C8B-B14F-4D97-AF65-F5344CB8AC3E}">
        <p14:creationId xmlns:p14="http://schemas.microsoft.com/office/powerpoint/2010/main" val="13418856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74274" y="1449977"/>
            <a:ext cx="7903029" cy="4247317"/>
          </a:xfrm>
          <a:prstGeom prst="rect">
            <a:avLst/>
          </a:prstGeom>
          <a:noFill/>
        </p:spPr>
        <p:txBody>
          <a:bodyPr wrap="square" rtlCol="0">
            <a:spAutoFit/>
          </a:bodyPr>
          <a:lstStyle/>
          <a:p>
            <a:r>
              <a:rPr lang="en-US" dirty="0"/>
              <a:t>Outdoors and play are intertwined in the preschool education of the northern countries. This is also a fact in Iceland and our hometown </a:t>
            </a:r>
            <a:r>
              <a:rPr lang="en-US" dirty="0" err="1"/>
              <a:t>Akureyri</a:t>
            </a:r>
            <a:r>
              <a:rPr lang="en-US" dirty="0"/>
              <a:t>. Here all schools have a good outdoor area and field trips, science and nature exploring are an essential method in preschool education</a:t>
            </a:r>
            <a:r>
              <a:rPr lang="en-US" dirty="0" smtClean="0"/>
              <a:t>.</a:t>
            </a:r>
          </a:p>
          <a:p>
            <a:endParaRPr lang="is-IS" dirty="0"/>
          </a:p>
          <a:p>
            <a:r>
              <a:rPr lang="en-US" dirty="0"/>
              <a:t>The Icelandic National Curriculum Guide deals with sustainability and science as a basic element of education in preschools. It also states that the preschool education should take into account the pre-school environment and the community in which it is located. The school should emphasize daily exercise and physical education that is the foundation of physical and mental well-being. Preschool teachers must also ensure that children have a wide variety of play based opportunities outdoors as well as indoors.</a:t>
            </a:r>
            <a:endParaRPr lang="is-IS" dirty="0"/>
          </a:p>
          <a:p>
            <a:endParaRPr lang="is-IS" dirty="0"/>
          </a:p>
        </p:txBody>
      </p:sp>
      <p:sp>
        <p:nvSpPr>
          <p:cNvPr id="4" name="Footer Placeholder 3"/>
          <p:cNvSpPr>
            <a:spLocks noGrp="1"/>
          </p:cNvSpPr>
          <p:nvPr>
            <p:ph type="ftr" sz="quarter" idx="11"/>
          </p:nvPr>
        </p:nvSpPr>
        <p:spPr/>
        <p:txBody>
          <a:bodyPr/>
          <a:lstStyle/>
          <a:p>
            <a:r>
              <a:rPr lang="is-IS" smtClean="0"/>
              <a:t>Anna Lilja 2018</a:t>
            </a:r>
            <a:endParaRPr lang="is-IS"/>
          </a:p>
        </p:txBody>
      </p:sp>
      <p:sp>
        <p:nvSpPr>
          <p:cNvPr id="5" name="Slide Number Placeholder 4"/>
          <p:cNvSpPr>
            <a:spLocks noGrp="1"/>
          </p:cNvSpPr>
          <p:nvPr>
            <p:ph type="sldNum" sz="quarter" idx="12"/>
          </p:nvPr>
        </p:nvSpPr>
        <p:spPr/>
        <p:txBody>
          <a:bodyPr/>
          <a:lstStyle/>
          <a:p>
            <a:fld id="{CC81B0A3-3CCE-4232-B1BC-0D1768F2AC22}" type="slidenum">
              <a:rPr lang="is-IS" smtClean="0"/>
              <a:t>4</a:t>
            </a:fld>
            <a:endParaRPr lang="is-IS"/>
          </a:p>
        </p:txBody>
      </p:sp>
    </p:spTree>
    <p:extLst>
      <p:ext uri="{BB962C8B-B14F-4D97-AF65-F5344CB8AC3E}">
        <p14:creationId xmlns:p14="http://schemas.microsoft.com/office/powerpoint/2010/main" val="19461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80944" y="1152907"/>
            <a:ext cx="9456233" cy="4410631"/>
          </a:xfrm>
          <a:prstGeom prst="rect">
            <a:avLst/>
          </a:prstGeom>
        </p:spPr>
        <p:txBody>
          <a:bodyPr wrap="square">
            <a:spAutoFit/>
          </a:bodyPr>
          <a:lstStyle/>
          <a:p>
            <a:pPr>
              <a:lnSpc>
                <a:spcPct val="115000"/>
              </a:lnSpc>
              <a:spcAft>
                <a:spcPts val="800"/>
              </a:spcAft>
            </a:pPr>
            <a:r>
              <a:rPr lang="en-GB" sz="2000" dirty="0">
                <a:latin typeface="Century Gothic" panose="020B0502020202020204" pitchFamily="34" charset="0"/>
                <a:ea typeface="Calibri" panose="020F0502020204030204" pitchFamily="34" charset="0"/>
                <a:cs typeface="Times New Roman" panose="02020603050405020304" pitchFamily="18" charset="0"/>
              </a:rPr>
              <a:t>Sustainability concerns the interplay of the environment, economy, society and welfare. Sustainability includes respect for the environment, sense of responsibility, health, democratic working methods and justice, not only at the present time but also for future generations. Therefore it is unthinkable to support human rights without simultaneously </a:t>
            </a:r>
            <a:r>
              <a:rPr lang="en-GB" sz="2000" dirty="0" smtClean="0">
                <a:latin typeface="Century Gothic" panose="020B0502020202020204" pitchFamily="34" charset="0"/>
                <a:ea typeface="Calibri" panose="020F0502020204030204" pitchFamily="34" charset="0"/>
                <a:cs typeface="Times New Roman" panose="02020603050405020304" pitchFamily="18" charset="0"/>
              </a:rPr>
              <a:t>espousing sustainability and </a:t>
            </a:r>
            <a:r>
              <a:rPr lang="en-GB" sz="2000" dirty="0">
                <a:latin typeface="Century Gothic" panose="020B0502020202020204" pitchFamily="34" charset="0"/>
                <a:ea typeface="Calibri" panose="020F0502020204030204" pitchFamily="34" charset="0"/>
                <a:cs typeface="Times New Roman" panose="02020603050405020304" pitchFamily="18" charset="0"/>
              </a:rPr>
              <a:t>balanced social development. </a:t>
            </a:r>
            <a:endParaRPr lang="en-GB" sz="2000" dirty="0" smtClean="0">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800"/>
              </a:spcAft>
            </a:pPr>
            <a:r>
              <a:rPr lang="en-GB" sz="2000" dirty="0" smtClean="0">
                <a:latin typeface="Century Gothic" panose="020B0502020202020204" pitchFamily="34" charset="0"/>
                <a:ea typeface="Calibri" panose="020F0502020204030204" pitchFamily="34" charset="0"/>
                <a:cs typeface="Times New Roman" panose="02020603050405020304" pitchFamily="18" charset="0"/>
              </a:rPr>
              <a:t>Additionally</a:t>
            </a:r>
            <a:r>
              <a:rPr lang="en-GB" sz="2000" dirty="0">
                <a:latin typeface="Century Gothic" panose="020B0502020202020204" pitchFamily="34" charset="0"/>
                <a:ea typeface="Calibri" panose="020F0502020204030204" pitchFamily="34" charset="0"/>
                <a:cs typeface="Times New Roman" panose="02020603050405020304" pitchFamily="18" charset="0"/>
              </a:rPr>
              <a:t>, sustainability is dependent on the equality of social groups. Democracy and human rights, and health and welfare are thus an integral part of sustainability and, at the same time, independent fundamental pillars of education. Education towards sustainability, equality, democracy and human rights therefore aims at children and youth understanding society as it is and has </a:t>
            </a:r>
            <a:r>
              <a:rPr lang="en-GB" sz="2000" dirty="0" smtClean="0">
                <a:latin typeface="Century Gothic" panose="020B0502020202020204" pitchFamily="34" charset="0"/>
                <a:ea typeface="Calibri" panose="020F0502020204030204" pitchFamily="34" charset="0"/>
                <a:cs typeface="Times New Roman" panose="02020603050405020304" pitchFamily="18" charset="0"/>
              </a:rPr>
              <a:t>developed</a:t>
            </a:r>
            <a:r>
              <a:rPr lang="en-GB" sz="2000" dirty="0">
                <a:latin typeface="Century Gothic" panose="020B0502020202020204" pitchFamily="34" charset="0"/>
                <a:ea typeface="Calibri" panose="020F0502020204030204" pitchFamily="34" charset="0"/>
                <a:cs typeface="Times New Roman" panose="02020603050405020304" pitchFamily="18" charset="0"/>
              </a:rPr>
              <a:t> </a:t>
            </a:r>
            <a:r>
              <a:rPr lang="en-GB" sz="2000" dirty="0" smtClean="0">
                <a:latin typeface="Century Gothic" panose="020B0502020202020204" pitchFamily="34" charset="0"/>
                <a:ea typeface="Calibri" panose="020F0502020204030204" pitchFamily="34" charset="0"/>
                <a:cs typeface="Times New Roman" panose="02020603050405020304" pitchFamily="18" charset="0"/>
              </a:rPr>
              <a:t>(page </a:t>
            </a:r>
            <a:r>
              <a:rPr lang="en-GB" sz="2000" dirty="0">
                <a:latin typeface="Century Gothic" panose="020B0502020202020204" pitchFamily="34" charset="0"/>
                <a:ea typeface="Calibri" panose="020F0502020204030204" pitchFamily="34" charset="0"/>
                <a:cs typeface="Times New Roman" panose="02020603050405020304" pitchFamily="18" charset="0"/>
              </a:rPr>
              <a:t>15-16)</a:t>
            </a:r>
            <a:endParaRPr lang="is-IS" sz="20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is-IS" dirty="0" smtClean="0"/>
              <a:t>Anna Lilja 2018</a:t>
            </a:r>
            <a:endParaRPr lang="is-IS" dirty="0"/>
          </a:p>
        </p:txBody>
      </p:sp>
      <p:sp>
        <p:nvSpPr>
          <p:cNvPr id="5" name="Slide Number Placeholder 4"/>
          <p:cNvSpPr>
            <a:spLocks noGrp="1"/>
          </p:cNvSpPr>
          <p:nvPr>
            <p:ph type="sldNum" sz="quarter" idx="12"/>
          </p:nvPr>
        </p:nvSpPr>
        <p:spPr/>
        <p:txBody>
          <a:bodyPr/>
          <a:lstStyle/>
          <a:p>
            <a:fld id="{CC81B0A3-3CCE-4232-B1BC-0D1768F2AC22}" type="slidenum">
              <a:rPr lang="is-IS" smtClean="0"/>
              <a:t>5</a:t>
            </a:fld>
            <a:endParaRPr lang="is-IS"/>
          </a:p>
        </p:txBody>
      </p:sp>
    </p:spTree>
    <p:extLst>
      <p:ext uri="{BB962C8B-B14F-4D97-AF65-F5344CB8AC3E}">
        <p14:creationId xmlns:p14="http://schemas.microsoft.com/office/powerpoint/2010/main" val="14599981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6559" y="1587367"/>
            <a:ext cx="8705385" cy="3785652"/>
          </a:xfrm>
          <a:prstGeom prst="rect">
            <a:avLst/>
          </a:prstGeom>
        </p:spPr>
        <p:txBody>
          <a:bodyPr wrap="square">
            <a:spAutoFit/>
          </a:bodyPr>
          <a:lstStyle/>
          <a:p>
            <a:r>
              <a:rPr lang="en-GB" sz="2000" dirty="0">
                <a:latin typeface="Century Gothic" panose="020B0502020202020204" pitchFamily="34" charset="0"/>
                <a:ea typeface="Calibri" panose="020F0502020204030204" pitchFamily="34" charset="0"/>
                <a:cs typeface="Times New Roman" panose="02020603050405020304" pitchFamily="18" charset="0"/>
              </a:rPr>
              <a:t>Education towards sustainability aims at making people able to deal with problems that concern the interaction of the environment, social factors and the economy in the development of </a:t>
            </a:r>
            <a:r>
              <a:rPr lang="en-GB" sz="2000" dirty="0" smtClean="0">
                <a:latin typeface="Century Gothic" panose="020B0502020202020204" pitchFamily="34" charset="0"/>
                <a:ea typeface="Calibri" panose="020F0502020204030204" pitchFamily="34" charset="0"/>
                <a:cs typeface="Times New Roman" panose="02020603050405020304" pitchFamily="18" charset="0"/>
              </a:rPr>
              <a:t>society. The </a:t>
            </a:r>
            <a:r>
              <a:rPr lang="en-GB" sz="2000" dirty="0">
                <a:latin typeface="Century Gothic" panose="020B0502020202020204" pitchFamily="34" charset="0"/>
                <a:ea typeface="Calibri" panose="020F0502020204030204" pitchFamily="34" charset="0"/>
                <a:cs typeface="Times New Roman" panose="02020603050405020304" pitchFamily="18" charset="0"/>
              </a:rPr>
              <a:t>most common understanding of the concepts sustainability and sustainable development involves that we leave the environment to our descendants in no worse condition that we received it, and that we endeavour to meet the needs of the present without reducing the possibilities of future generations to meet theirs. </a:t>
            </a:r>
            <a:endParaRPr lang="en-GB" sz="2000" dirty="0" smtClean="0">
              <a:latin typeface="Century Gothic" panose="020B0502020202020204" pitchFamily="34" charset="0"/>
              <a:ea typeface="Calibri" panose="020F0502020204030204" pitchFamily="34" charset="0"/>
              <a:cs typeface="Times New Roman" panose="02020603050405020304" pitchFamily="18" charset="0"/>
            </a:endParaRPr>
          </a:p>
          <a:p>
            <a:endParaRPr lang="en-GB" sz="2000" dirty="0">
              <a:latin typeface="Century Gothic" panose="020B0502020202020204" pitchFamily="34" charset="0"/>
              <a:ea typeface="Calibri" panose="020F0502020204030204" pitchFamily="34" charset="0"/>
              <a:cs typeface="Times New Roman" panose="02020603050405020304" pitchFamily="18" charset="0"/>
            </a:endParaRPr>
          </a:p>
          <a:p>
            <a:r>
              <a:rPr lang="en-GB" sz="2000" dirty="0" smtClean="0">
                <a:latin typeface="Century Gothic" panose="020B0502020202020204" pitchFamily="34" charset="0"/>
                <a:ea typeface="Calibri" panose="020F0502020204030204" pitchFamily="34" charset="0"/>
                <a:cs typeface="Times New Roman" panose="02020603050405020304" pitchFamily="18" charset="0"/>
              </a:rPr>
              <a:t>It is important </a:t>
            </a:r>
            <a:r>
              <a:rPr lang="en-GB" sz="2000" dirty="0">
                <a:latin typeface="Century Gothic" panose="020B0502020202020204" pitchFamily="34" charset="0"/>
                <a:ea typeface="Calibri" panose="020F0502020204030204" pitchFamily="34" charset="0"/>
                <a:cs typeface="Times New Roman" panose="02020603050405020304" pitchFamily="18" charset="0"/>
              </a:rPr>
              <a:t>in educational work as it stresses that little things mean a lot, and that it is not necessary to wait for big changes to be able to rejoice in the smaller. </a:t>
            </a:r>
            <a:endParaRPr lang="is-IS" sz="2000" dirty="0">
              <a:latin typeface="Century Gothic" panose="020B0502020202020204" pitchFamily="34" charset="0"/>
            </a:endParaRPr>
          </a:p>
        </p:txBody>
      </p:sp>
      <p:sp>
        <p:nvSpPr>
          <p:cNvPr id="3" name="Footer Placeholder 2"/>
          <p:cNvSpPr>
            <a:spLocks noGrp="1"/>
          </p:cNvSpPr>
          <p:nvPr>
            <p:ph type="ftr" sz="quarter" idx="11"/>
          </p:nvPr>
        </p:nvSpPr>
        <p:spPr/>
        <p:txBody>
          <a:bodyPr/>
          <a:lstStyle/>
          <a:p>
            <a:r>
              <a:rPr lang="is-IS" smtClean="0"/>
              <a:t>Anna Lilja 2018</a:t>
            </a:r>
            <a:endParaRPr lang="is-IS"/>
          </a:p>
        </p:txBody>
      </p:sp>
      <p:sp>
        <p:nvSpPr>
          <p:cNvPr id="4" name="Slide Number Placeholder 3"/>
          <p:cNvSpPr>
            <a:spLocks noGrp="1"/>
          </p:cNvSpPr>
          <p:nvPr>
            <p:ph type="sldNum" sz="quarter" idx="12"/>
          </p:nvPr>
        </p:nvSpPr>
        <p:spPr/>
        <p:txBody>
          <a:bodyPr/>
          <a:lstStyle/>
          <a:p>
            <a:fld id="{CC81B0A3-3CCE-4232-B1BC-0D1768F2AC22}" type="slidenum">
              <a:rPr lang="is-IS" smtClean="0"/>
              <a:t>6</a:t>
            </a:fld>
            <a:endParaRPr lang="is-IS"/>
          </a:p>
        </p:txBody>
      </p:sp>
    </p:spTree>
    <p:extLst>
      <p:ext uri="{BB962C8B-B14F-4D97-AF65-F5344CB8AC3E}">
        <p14:creationId xmlns:p14="http://schemas.microsoft.com/office/powerpoint/2010/main" val="15942667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is-IS" smtClean="0"/>
              <a:t>Anna Lilja 2018</a:t>
            </a:r>
            <a:endParaRPr lang="is-IS"/>
          </a:p>
        </p:txBody>
      </p:sp>
      <p:sp>
        <p:nvSpPr>
          <p:cNvPr id="3" name="Slide Number Placeholder 2"/>
          <p:cNvSpPr>
            <a:spLocks noGrp="1"/>
          </p:cNvSpPr>
          <p:nvPr>
            <p:ph type="sldNum" sz="quarter" idx="12"/>
          </p:nvPr>
        </p:nvSpPr>
        <p:spPr/>
        <p:txBody>
          <a:bodyPr/>
          <a:lstStyle/>
          <a:p>
            <a:fld id="{CC81B0A3-3CCE-4232-B1BC-0D1768F2AC22}" type="slidenum">
              <a:rPr lang="is-IS" smtClean="0"/>
              <a:t>7</a:t>
            </a:fld>
            <a:endParaRPr lang="is-IS"/>
          </a:p>
        </p:txBody>
      </p:sp>
      <p:sp>
        <p:nvSpPr>
          <p:cNvPr id="4" name="Rectangle 3"/>
          <p:cNvSpPr/>
          <p:nvPr/>
        </p:nvSpPr>
        <p:spPr>
          <a:xfrm>
            <a:off x="2806925" y="1623170"/>
            <a:ext cx="7402286" cy="3139321"/>
          </a:xfrm>
          <a:prstGeom prst="rect">
            <a:avLst/>
          </a:prstGeom>
        </p:spPr>
        <p:txBody>
          <a:bodyPr wrap="square">
            <a:spAutoFit/>
          </a:bodyPr>
          <a:lstStyle/>
          <a:p>
            <a:r>
              <a:rPr lang="en-GB" dirty="0">
                <a:ea typeface="Calibri" panose="020F0502020204030204" pitchFamily="34" charset="0"/>
                <a:cs typeface="Times New Roman" panose="02020603050405020304" pitchFamily="18" charset="0"/>
              </a:rPr>
              <a:t>The environment and thereby nature surround human society. Sustainable development cannot take place, except within the limits that the ecosystems of the earth draw. Therefore understanding of these limits, in addition to the processes, laws, and cycles of nature, is an important basis for successfully working according to the ideals of sustainable development. </a:t>
            </a:r>
            <a:endParaRPr lang="en-GB" dirty="0" smtClean="0">
              <a:ea typeface="Calibri" panose="020F0502020204030204" pitchFamily="34" charset="0"/>
              <a:cs typeface="Times New Roman" panose="02020603050405020304" pitchFamily="18" charset="0"/>
            </a:endParaRPr>
          </a:p>
          <a:p>
            <a:endParaRPr lang="en-GB" dirty="0">
              <a:ea typeface="Calibri" panose="020F0502020204030204" pitchFamily="34" charset="0"/>
              <a:cs typeface="Times New Roman" panose="02020603050405020304" pitchFamily="18" charset="0"/>
            </a:endParaRPr>
          </a:p>
          <a:p>
            <a:r>
              <a:rPr lang="en-GB" dirty="0" smtClean="0">
                <a:ea typeface="Calibri" panose="020F0502020204030204" pitchFamily="34" charset="0"/>
                <a:cs typeface="Times New Roman" panose="02020603050405020304" pitchFamily="18" charset="0"/>
              </a:rPr>
              <a:t>Thus children </a:t>
            </a:r>
            <a:r>
              <a:rPr lang="en-GB" dirty="0">
                <a:ea typeface="Calibri" panose="020F0502020204030204" pitchFamily="34" charset="0"/>
                <a:cs typeface="Times New Roman" panose="02020603050405020304" pitchFamily="18" charset="0"/>
              </a:rPr>
              <a:t>have to know, understand and respect nature, both because of its intrinsic value and because of the service it renders mankind. Environmental protection, climate change and biodiversity are examples of tasks to be tackled. </a:t>
            </a:r>
            <a:endParaRPr lang="is-IS" dirty="0"/>
          </a:p>
        </p:txBody>
      </p:sp>
    </p:spTree>
    <p:extLst>
      <p:ext uri="{BB962C8B-B14F-4D97-AF65-F5344CB8AC3E}">
        <p14:creationId xmlns:p14="http://schemas.microsoft.com/office/powerpoint/2010/main" val="20986648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78182" y="713241"/>
            <a:ext cx="8551817" cy="4757200"/>
          </a:xfrm>
          <a:prstGeom prst="rect">
            <a:avLst/>
          </a:prstGeom>
        </p:spPr>
        <p:txBody>
          <a:bodyPr wrap="square">
            <a:spAutoFit/>
          </a:bodyPr>
          <a:lstStyle/>
          <a:p>
            <a:pPr>
              <a:lnSpc>
                <a:spcPct val="115000"/>
              </a:lnSpc>
              <a:spcAft>
                <a:spcPts val="800"/>
              </a:spcAft>
            </a:pPr>
            <a:r>
              <a:rPr lang="en-GB" dirty="0" smtClean="0">
                <a:ea typeface="Calibri" panose="020F0502020204030204" pitchFamily="34" charset="0"/>
                <a:cs typeface="Times New Roman" panose="02020603050405020304" pitchFamily="18" charset="0"/>
              </a:rPr>
              <a:t>From </a:t>
            </a:r>
            <a:r>
              <a:rPr lang="en-GB" dirty="0">
                <a:ea typeface="Calibri" panose="020F0502020204030204" pitchFamily="34" charset="0"/>
                <a:cs typeface="Times New Roman" panose="02020603050405020304" pitchFamily="18" charset="0"/>
              </a:rPr>
              <a:t>a social perspective, this ideology concerns </a:t>
            </a:r>
            <a:r>
              <a:rPr lang="en-GB" dirty="0" smtClean="0">
                <a:ea typeface="Calibri" panose="020F0502020204030204" pitchFamily="34" charset="0"/>
                <a:cs typeface="Times New Roman" panose="02020603050405020304" pitchFamily="18" charset="0"/>
              </a:rPr>
              <a:t>equality. </a:t>
            </a:r>
            <a:r>
              <a:rPr lang="en-GB" dirty="0">
                <a:ea typeface="Calibri" panose="020F0502020204030204" pitchFamily="34" charset="0"/>
                <a:cs typeface="Times New Roman" panose="02020603050405020304" pitchFamily="18" charset="0"/>
              </a:rPr>
              <a:t>In order to obtain equality, democratic methods have to be employed, the diversity of mankind respected and multiculturalism ensured. </a:t>
            </a:r>
            <a:r>
              <a:rPr lang="en-GB" dirty="0" smtClean="0">
                <a:ea typeface="Calibri" panose="020F0502020204030204" pitchFamily="34" charset="0"/>
                <a:cs typeface="Times New Roman" panose="02020603050405020304" pitchFamily="18" charset="0"/>
              </a:rPr>
              <a:t>Sustainability </a:t>
            </a:r>
            <a:r>
              <a:rPr lang="en-GB" dirty="0">
                <a:ea typeface="Calibri" panose="020F0502020204030204" pitchFamily="34" charset="0"/>
                <a:cs typeface="Times New Roman" panose="02020603050405020304" pitchFamily="18" charset="0"/>
              </a:rPr>
              <a:t>is a prerequisite to understand the importance of one’s own welfare and that of others. </a:t>
            </a:r>
            <a:endParaRPr lang="en-GB" dirty="0" smtClean="0">
              <a:ea typeface="Calibri" panose="020F0502020204030204" pitchFamily="34" charset="0"/>
              <a:cs typeface="Times New Roman" panose="02020603050405020304" pitchFamily="18" charset="0"/>
            </a:endParaRPr>
          </a:p>
          <a:p>
            <a:pPr>
              <a:lnSpc>
                <a:spcPct val="115000"/>
              </a:lnSpc>
              <a:spcAft>
                <a:spcPts val="800"/>
              </a:spcAft>
            </a:pPr>
            <a:r>
              <a:rPr lang="en-GB" dirty="0" smtClean="0">
                <a:ea typeface="Calibri" panose="020F0502020204030204" pitchFamily="34" charset="0"/>
                <a:cs typeface="Times New Roman" panose="02020603050405020304" pitchFamily="18" charset="0"/>
              </a:rPr>
              <a:t>The </a:t>
            </a:r>
            <a:r>
              <a:rPr lang="en-GB" dirty="0">
                <a:ea typeface="Calibri" panose="020F0502020204030204" pitchFamily="34" charset="0"/>
                <a:cs typeface="Times New Roman" panose="02020603050405020304" pitchFamily="18" charset="0"/>
              </a:rPr>
              <a:t>economic factor of sustainability is closely related to both the environmental and social factors. The economic system of each society plays an important role when it comes to using natural resources in a sensible manner and dividing them fairly. </a:t>
            </a:r>
            <a:endParaRPr lang="en-GB" dirty="0" smtClean="0">
              <a:ea typeface="Calibri" panose="020F0502020204030204" pitchFamily="34" charset="0"/>
              <a:cs typeface="Times New Roman" panose="02020603050405020304" pitchFamily="18" charset="0"/>
            </a:endParaRPr>
          </a:p>
          <a:p>
            <a:pPr>
              <a:lnSpc>
                <a:spcPct val="115000"/>
              </a:lnSpc>
              <a:spcAft>
                <a:spcPts val="800"/>
              </a:spcAft>
            </a:pPr>
            <a:r>
              <a:rPr lang="en-GB" dirty="0" smtClean="0">
                <a:ea typeface="Calibri" panose="020F0502020204030204" pitchFamily="34" charset="0"/>
                <a:cs typeface="Times New Roman" panose="02020603050405020304" pitchFamily="18" charset="0"/>
              </a:rPr>
              <a:t>Understanding </a:t>
            </a:r>
            <a:r>
              <a:rPr lang="en-GB" dirty="0">
                <a:ea typeface="Calibri" panose="020F0502020204030204" pitchFamily="34" charset="0"/>
                <a:cs typeface="Times New Roman" panose="02020603050405020304" pitchFamily="18" charset="0"/>
              </a:rPr>
              <a:t>one’s own ecological footprint, and the ecological footprints of societies and nations, is conducive to sustainability and moderation. Consumer education and financial literacy are therefore an important prerequisite for being able to assess our needs now and in the future. </a:t>
            </a:r>
            <a:endParaRPr lang="is-IS" sz="1600" dirty="0">
              <a:effectLst/>
              <a:ea typeface="Calibri" panose="020F0502020204030204" pitchFamily="34"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is-IS" smtClean="0"/>
              <a:t>Anna Lilja 2018</a:t>
            </a:r>
            <a:endParaRPr lang="is-IS"/>
          </a:p>
        </p:txBody>
      </p:sp>
      <p:sp>
        <p:nvSpPr>
          <p:cNvPr id="4" name="Slide Number Placeholder 3"/>
          <p:cNvSpPr>
            <a:spLocks noGrp="1"/>
          </p:cNvSpPr>
          <p:nvPr>
            <p:ph type="sldNum" sz="quarter" idx="12"/>
          </p:nvPr>
        </p:nvSpPr>
        <p:spPr/>
        <p:txBody>
          <a:bodyPr/>
          <a:lstStyle/>
          <a:p>
            <a:fld id="{CC81B0A3-3CCE-4232-B1BC-0D1768F2AC22}" type="slidenum">
              <a:rPr lang="is-IS" smtClean="0"/>
              <a:t>8</a:t>
            </a:fld>
            <a:endParaRPr lang="is-IS"/>
          </a:p>
        </p:txBody>
      </p:sp>
    </p:spTree>
    <p:extLst>
      <p:ext uri="{BB962C8B-B14F-4D97-AF65-F5344CB8AC3E}">
        <p14:creationId xmlns:p14="http://schemas.microsoft.com/office/powerpoint/2010/main" val="19600826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834444"/>
            <a:ext cx="8316686" cy="4626203"/>
          </a:xfrm>
          <a:prstGeom prst="rect">
            <a:avLst/>
          </a:prstGeom>
        </p:spPr>
        <p:txBody>
          <a:bodyPr wrap="square">
            <a:spAutoFit/>
          </a:bodyPr>
          <a:lstStyle/>
          <a:p>
            <a:pPr>
              <a:lnSpc>
                <a:spcPct val="115000"/>
              </a:lnSpc>
              <a:spcAft>
                <a:spcPts val="800"/>
              </a:spcAft>
            </a:pPr>
            <a:r>
              <a:rPr lang="en-GB" dirty="0">
                <a:latin typeface="Century Gothic" panose="020B0502020202020204" pitchFamily="34" charset="0"/>
                <a:ea typeface="Calibri" panose="020F0502020204030204" pitchFamily="34" charset="0"/>
                <a:cs typeface="Times New Roman" panose="02020603050405020304" pitchFamily="18" charset="0"/>
              </a:rPr>
              <a:t>Education for sustainability encompasses creating a society of collective responsibility where individuals develop as active citizens, conscious of their own values, attitudes and feelings for global impact and equality of all the inhabitants of the earth, for nature and the environment, for democracy, human rights and justice, for equality and multiculturalism, for welfare and health, and for economic development and vision of the future. </a:t>
            </a:r>
            <a:endParaRPr lang="en-GB" dirty="0" smtClean="0">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800"/>
              </a:spcAft>
            </a:pPr>
            <a:r>
              <a:rPr lang="en-GB" dirty="0" smtClean="0">
                <a:latin typeface="Century Gothic" panose="020B0502020202020204" pitchFamily="34" charset="0"/>
                <a:ea typeface="Calibri" panose="020F0502020204030204" pitchFamily="34" charset="0"/>
                <a:cs typeface="Times New Roman" panose="02020603050405020304" pitchFamily="18" charset="0"/>
              </a:rPr>
              <a:t>Education </a:t>
            </a:r>
            <a:r>
              <a:rPr lang="en-GB" dirty="0">
                <a:latin typeface="Century Gothic" panose="020B0502020202020204" pitchFamily="34" charset="0"/>
                <a:ea typeface="Calibri" panose="020F0502020204030204" pitchFamily="34" charset="0"/>
                <a:cs typeface="Times New Roman" panose="02020603050405020304" pitchFamily="18" charset="0"/>
              </a:rPr>
              <a:t>for sustainability further encompasses that in their studies children and youth come to grips with diverse problems and points of controversy. Teaching and working methods of the school are to be interwoven with the idea that the aim of education is capability for </a:t>
            </a:r>
            <a:r>
              <a:rPr lang="en-GB" dirty="0" smtClean="0">
                <a:latin typeface="Century Gothic" panose="020B0502020202020204" pitchFamily="34" charset="0"/>
                <a:ea typeface="Calibri" panose="020F0502020204030204" pitchFamily="34" charset="0"/>
                <a:cs typeface="Times New Roman" panose="02020603050405020304" pitchFamily="18" charset="0"/>
              </a:rPr>
              <a:t>action</a:t>
            </a:r>
            <a:r>
              <a:rPr lang="en-GB" dirty="0">
                <a:latin typeface="Century Gothic" panose="020B0502020202020204" pitchFamily="34" charset="0"/>
                <a:ea typeface="Calibri" panose="020F0502020204030204" pitchFamily="34" charset="0"/>
                <a:cs typeface="Times New Roman" panose="02020603050405020304" pitchFamily="18" charset="0"/>
              </a:rPr>
              <a:t>. This involves training in democratic working methods and that children and youth are trained to be interested in and want to take part in </a:t>
            </a:r>
            <a:r>
              <a:rPr lang="en-GB" dirty="0" smtClean="0">
                <a:latin typeface="Century Gothic" panose="020B0502020202020204" pitchFamily="34" charset="0"/>
                <a:ea typeface="Calibri" panose="020F0502020204030204" pitchFamily="34" charset="0"/>
                <a:cs typeface="Times New Roman" panose="02020603050405020304" pitchFamily="18" charset="0"/>
              </a:rPr>
              <a:t>society (page </a:t>
            </a:r>
            <a:r>
              <a:rPr lang="en-GB" dirty="0">
                <a:latin typeface="Century Gothic" panose="020B0502020202020204" pitchFamily="34" charset="0"/>
                <a:ea typeface="Calibri" panose="020F0502020204030204" pitchFamily="34" charset="0"/>
                <a:cs typeface="Times New Roman" panose="02020603050405020304" pitchFamily="18" charset="0"/>
              </a:rPr>
              <a:t>17-19)</a:t>
            </a:r>
            <a:endParaRPr lang="is-IS" sz="16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is-IS" smtClean="0"/>
              <a:t>Anna Lilja 2018</a:t>
            </a:r>
            <a:endParaRPr lang="is-IS"/>
          </a:p>
        </p:txBody>
      </p:sp>
      <p:sp>
        <p:nvSpPr>
          <p:cNvPr id="4" name="Slide Number Placeholder 3"/>
          <p:cNvSpPr>
            <a:spLocks noGrp="1"/>
          </p:cNvSpPr>
          <p:nvPr>
            <p:ph type="sldNum" sz="quarter" idx="12"/>
          </p:nvPr>
        </p:nvSpPr>
        <p:spPr/>
        <p:txBody>
          <a:bodyPr/>
          <a:lstStyle/>
          <a:p>
            <a:fld id="{CC81B0A3-3CCE-4232-B1BC-0D1768F2AC22}" type="slidenum">
              <a:rPr lang="is-IS" smtClean="0"/>
              <a:t>9</a:t>
            </a:fld>
            <a:endParaRPr lang="is-IS"/>
          </a:p>
        </p:txBody>
      </p:sp>
    </p:spTree>
    <p:extLst>
      <p:ext uri="{BB962C8B-B14F-4D97-AF65-F5344CB8AC3E}">
        <p14:creationId xmlns:p14="http://schemas.microsoft.com/office/powerpoint/2010/main" val="3035865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is-IS" smtClean="0"/>
              <a:t>Anna Lilja 2018</a:t>
            </a:r>
            <a:endParaRPr lang="is-IS"/>
          </a:p>
        </p:txBody>
      </p:sp>
      <p:sp>
        <p:nvSpPr>
          <p:cNvPr id="3" name="Slide Number Placeholder 2"/>
          <p:cNvSpPr>
            <a:spLocks noGrp="1"/>
          </p:cNvSpPr>
          <p:nvPr>
            <p:ph type="sldNum" sz="quarter" idx="12"/>
          </p:nvPr>
        </p:nvSpPr>
        <p:spPr/>
        <p:txBody>
          <a:bodyPr/>
          <a:lstStyle/>
          <a:p>
            <a:fld id="{CC81B0A3-3CCE-4232-B1BC-0D1768F2AC22}" type="slidenum">
              <a:rPr lang="is-IS" smtClean="0"/>
              <a:t>10</a:t>
            </a:fld>
            <a:endParaRPr lang="is-IS"/>
          </a:p>
        </p:txBody>
      </p:sp>
      <p:sp>
        <p:nvSpPr>
          <p:cNvPr id="4" name="Rectangle 3"/>
          <p:cNvSpPr/>
          <p:nvPr/>
        </p:nvSpPr>
        <p:spPr>
          <a:xfrm>
            <a:off x="3048000" y="737238"/>
            <a:ext cx="7624354" cy="4746428"/>
          </a:xfrm>
          <a:prstGeom prst="rect">
            <a:avLst/>
          </a:prstGeom>
        </p:spPr>
        <p:txBody>
          <a:bodyPr wrap="square">
            <a:spAutoFit/>
          </a:bodyPr>
          <a:lstStyle/>
          <a:p>
            <a:pPr>
              <a:lnSpc>
                <a:spcPct val="115000"/>
              </a:lnSpc>
              <a:spcAft>
                <a:spcPts val="800"/>
              </a:spcAft>
            </a:pPr>
            <a:r>
              <a:rPr lang="en-GB" dirty="0">
                <a:ea typeface="Calibri" panose="020F0502020204030204" pitchFamily="34" charset="0"/>
                <a:cs typeface="Times New Roman" panose="02020603050405020304" pitchFamily="18" charset="0"/>
              </a:rPr>
              <a:t>Nature offers a variety of materials and abundant opportunities for exploration and discovery </a:t>
            </a:r>
            <a:r>
              <a:rPr lang="en-GB" dirty="0" smtClean="0">
                <a:ea typeface="Calibri" panose="020F0502020204030204" pitchFamily="34" charset="0"/>
                <a:cs typeface="Times New Roman" panose="02020603050405020304" pitchFamily="18" charset="0"/>
              </a:rPr>
              <a:t>(page </a:t>
            </a:r>
            <a:r>
              <a:rPr lang="en-GB" dirty="0">
                <a:ea typeface="Calibri" panose="020F0502020204030204" pitchFamily="34" charset="0"/>
                <a:cs typeface="Times New Roman" panose="02020603050405020304" pitchFamily="18" charset="0"/>
              </a:rPr>
              <a:t>40)</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From early on children use various methods to explore and understand their environment.</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They watch, listen, touch, taste, handle, classify, compare, examine and draw conclusions.</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Young children learn through interactive relations with their environment. Conditions for new meaningful experience should be based on the children’s experience of their environment.</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Emphasis should be put on continuity of the tasks that are being worked upon each time</a:t>
            </a:r>
            <a:r>
              <a:rPr lang="is-IS" dirty="0">
                <a:ea typeface="Calibri" panose="020F0502020204030204" pitchFamily="34" charset="0"/>
                <a:cs typeface="Times New Roman" panose="02020603050405020304" pitchFamily="18" charset="0"/>
              </a:rPr>
              <a:t> </a:t>
            </a:r>
            <a:r>
              <a:rPr lang="en-GB" dirty="0">
                <a:ea typeface="Calibri" panose="020F0502020204030204" pitchFamily="34" charset="0"/>
                <a:cs typeface="Times New Roman" panose="02020603050405020304" pitchFamily="18" charset="0"/>
              </a:rPr>
              <a:t>with, for example, nature and society, various natural phenomena, science and technology.</a:t>
            </a:r>
            <a:endParaRPr lang="is-IS"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9214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1282" y="1325317"/>
            <a:ext cx="8919164" cy="4438651"/>
          </a:xfrm>
          <a:prstGeom prst="rect">
            <a:avLst/>
          </a:prstGeom>
        </p:spPr>
        <p:txBody>
          <a:bodyPr wrap="square">
            <a:spAutoFit/>
          </a:bodyPr>
          <a:lstStyle/>
          <a:p>
            <a:pPr>
              <a:lnSpc>
                <a:spcPct val="115000"/>
              </a:lnSpc>
              <a:spcAft>
                <a:spcPts val="800"/>
              </a:spcAft>
            </a:pPr>
            <a:r>
              <a:rPr lang="en-GB" dirty="0" smtClean="0">
                <a:ea typeface="Calibri" panose="020F0502020204030204" pitchFamily="34" charset="0"/>
                <a:cs typeface="Times New Roman" panose="02020603050405020304" pitchFamily="18" charset="0"/>
              </a:rPr>
              <a:t>The </a:t>
            </a:r>
            <a:r>
              <a:rPr lang="en-GB" dirty="0">
                <a:ea typeface="Calibri" panose="020F0502020204030204" pitchFamily="34" charset="0"/>
                <a:cs typeface="Times New Roman" panose="02020603050405020304" pitchFamily="18" charset="0"/>
              </a:rPr>
              <a:t>role of the preschool is to encourage children’s intellectual curiosity by </a:t>
            </a:r>
            <a:r>
              <a:rPr lang="en-GB" dirty="0" smtClean="0">
                <a:ea typeface="Calibri" panose="020F0502020204030204" pitchFamily="34" charset="0"/>
                <a:cs typeface="Times New Roman" panose="02020603050405020304" pitchFamily="18" charset="0"/>
              </a:rPr>
              <a:t>observing</a:t>
            </a:r>
            <a:r>
              <a:rPr lang="is-IS" dirty="0" smtClean="0">
                <a:ea typeface="Calibri" panose="020F0502020204030204" pitchFamily="34" charset="0"/>
                <a:cs typeface="Times New Roman" panose="02020603050405020304" pitchFamily="18" charset="0"/>
              </a:rPr>
              <a:t> </a:t>
            </a:r>
            <a:r>
              <a:rPr lang="en-GB" dirty="0" smtClean="0">
                <a:ea typeface="Calibri" panose="020F0502020204030204" pitchFamily="34" charset="0"/>
                <a:cs typeface="Times New Roman" panose="02020603050405020304" pitchFamily="18" charset="0"/>
              </a:rPr>
              <a:t>and </a:t>
            </a:r>
            <a:r>
              <a:rPr lang="en-GB" dirty="0">
                <a:ea typeface="Calibri" panose="020F0502020204030204" pitchFamily="34" charset="0"/>
                <a:cs typeface="Times New Roman" panose="02020603050405020304" pitchFamily="18" charset="0"/>
              </a:rPr>
              <a:t>listening to what children are engaged in and thus try to grasp how they think </a:t>
            </a:r>
            <a:r>
              <a:rPr lang="en-GB" dirty="0" smtClean="0">
                <a:ea typeface="Calibri" panose="020F0502020204030204" pitchFamily="34" charset="0"/>
                <a:cs typeface="Times New Roman" panose="02020603050405020304" pitchFamily="18" charset="0"/>
              </a:rPr>
              <a:t>and</a:t>
            </a:r>
            <a:r>
              <a:rPr lang="is-IS" dirty="0" smtClean="0">
                <a:ea typeface="Calibri" panose="020F0502020204030204" pitchFamily="34" charset="0"/>
                <a:cs typeface="Times New Roman" panose="02020603050405020304" pitchFamily="18" charset="0"/>
              </a:rPr>
              <a:t> </a:t>
            </a:r>
            <a:r>
              <a:rPr lang="en-GB" dirty="0" smtClean="0">
                <a:ea typeface="Calibri" panose="020F0502020204030204" pitchFamily="34" charset="0"/>
                <a:cs typeface="Times New Roman" panose="02020603050405020304" pitchFamily="18" charset="0"/>
              </a:rPr>
              <a:t>understand</a:t>
            </a:r>
            <a:r>
              <a:rPr lang="en-GB" dirty="0">
                <a:ea typeface="Calibri" panose="020F0502020204030204" pitchFamily="34" charset="0"/>
                <a:cs typeface="Times New Roman" panose="02020603050405020304" pitchFamily="18" charset="0"/>
              </a:rPr>
              <a:t>. Their introduction to new materials and ideas should be based on this. </a:t>
            </a:r>
            <a:r>
              <a:rPr lang="en-GB" dirty="0" smtClean="0">
                <a:ea typeface="Calibri" panose="020F0502020204030204" pitchFamily="34" charset="0"/>
                <a:cs typeface="Times New Roman" panose="02020603050405020304" pitchFamily="18" charset="0"/>
              </a:rPr>
              <a:t>They</a:t>
            </a:r>
            <a:r>
              <a:rPr lang="is-IS" dirty="0" smtClean="0">
                <a:ea typeface="Calibri" panose="020F0502020204030204" pitchFamily="34" charset="0"/>
                <a:cs typeface="Times New Roman" panose="02020603050405020304" pitchFamily="18" charset="0"/>
              </a:rPr>
              <a:t> </a:t>
            </a:r>
            <a:r>
              <a:rPr lang="en-GB" dirty="0" smtClean="0">
                <a:ea typeface="Calibri" panose="020F0502020204030204" pitchFamily="34" charset="0"/>
                <a:cs typeface="Times New Roman" panose="02020603050405020304" pitchFamily="18" charset="0"/>
              </a:rPr>
              <a:t>are </a:t>
            </a:r>
            <a:r>
              <a:rPr lang="en-GB" dirty="0">
                <a:ea typeface="Calibri" panose="020F0502020204030204" pitchFamily="34" charset="0"/>
                <a:cs typeface="Times New Roman" panose="02020603050405020304" pitchFamily="18" charset="0"/>
              </a:rPr>
              <a:t>asked questions that make them think, for example, about sustainability and </a:t>
            </a:r>
            <a:r>
              <a:rPr lang="en-GB" dirty="0" smtClean="0">
                <a:ea typeface="Calibri" panose="020F0502020204030204" pitchFamily="34" charset="0"/>
                <a:cs typeface="Times New Roman" panose="02020603050405020304" pitchFamily="18" charset="0"/>
              </a:rPr>
              <a:t>sustainable</a:t>
            </a:r>
            <a:r>
              <a:rPr lang="is-IS" dirty="0" smtClean="0">
                <a:ea typeface="Calibri" panose="020F0502020204030204" pitchFamily="34" charset="0"/>
                <a:cs typeface="Times New Roman" panose="02020603050405020304" pitchFamily="18" charset="0"/>
              </a:rPr>
              <a:t> </a:t>
            </a:r>
            <a:r>
              <a:rPr lang="en-GB" dirty="0" smtClean="0">
                <a:ea typeface="Calibri" panose="020F0502020204030204" pitchFamily="34" charset="0"/>
                <a:cs typeface="Times New Roman" panose="02020603050405020304" pitchFamily="18" charset="0"/>
              </a:rPr>
              <a:t>development.</a:t>
            </a:r>
          </a:p>
          <a:p>
            <a:pPr>
              <a:lnSpc>
                <a:spcPct val="115000"/>
              </a:lnSpc>
              <a:spcAft>
                <a:spcPts val="800"/>
              </a:spcAft>
            </a:pP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Children explore and discuss the context of the phenomena in their environment. </a:t>
            </a:r>
            <a:r>
              <a:rPr lang="en-GB" dirty="0" smtClean="0">
                <a:ea typeface="Calibri" panose="020F0502020204030204" pitchFamily="34" charset="0"/>
                <a:cs typeface="Times New Roman" panose="02020603050405020304" pitchFamily="18" charset="0"/>
              </a:rPr>
              <a:t>Children’s</a:t>
            </a:r>
            <a:r>
              <a:rPr lang="is-IS" dirty="0" smtClean="0">
                <a:ea typeface="Calibri" panose="020F0502020204030204" pitchFamily="34" charset="0"/>
                <a:cs typeface="Times New Roman" panose="02020603050405020304" pitchFamily="18" charset="0"/>
              </a:rPr>
              <a:t> </a:t>
            </a:r>
            <a:r>
              <a:rPr lang="en-GB" dirty="0" smtClean="0">
                <a:ea typeface="Calibri" panose="020F0502020204030204" pitchFamily="34" charset="0"/>
                <a:cs typeface="Times New Roman" panose="02020603050405020304" pitchFamily="18" charset="0"/>
              </a:rPr>
              <a:t>curiosity</a:t>
            </a:r>
            <a:r>
              <a:rPr lang="en-GB" dirty="0">
                <a:ea typeface="Calibri" panose="020F0502020204030204" pitchFamily="34" charset="0"/>
                <a:cs typeface="Times New Roman" panose="02020603050405020304" pitchFamily="18" charset="0"/>
              </a:rPr>
              <a:t>, reflection and speculations should be encouraged and prompt them to ask </a:t>
            </a:r>
            <a:r>
              <a:rPr lang="en-GB" dirty="0" smtClean="0">
                <a:ea typeface="Calibri" panose="020F0502020204030204" pitchFamily="34" charset="0"/>
                <a:cs typeface="Times New Roman" panose="02020603050405020304" pitchFamily="18" charset="0"/>
              </a:rPr>
              <a:t>questions</a:t>
            </a:r>
            <a:r>
              <a:rPr lang="is-IS" dirty="0" smtClean="0">
                <a:ea typeface="Calibri" panose="020F0502020204030204" pitchFamily="34" charset="0"/>
                <a:cs typeface="Times New Roman" panose="02020603050405020304" pitchFamily="18" charset="0"/>
              </a:rPr>
              <a:t> </a:t>
            </a:r>
            <a:r>
              <a:rPr lang="en-GB" dirty="0" smtClean="0">
                <a:ea typeface="Calibri" panose="020F0502020204030204" pitchFamily="34" charset="0"/>
                <a:cs typeface="Times New Roman" panose="02020603050405020304" pitchFamily="18" charset="0"/>
              </a:rPr>
              <a:t>and </a:t>
            </a:r>
            <a:r>
              <a:rPr lang="en-GB" dirty="0">
                <a:ea typeface="Calibri" panose="020F0502020204030204" pitchFamily="34" charset="0"/>
                <a:cs typeface="Times New Roman" panose="02020603050405020304" pitchFamily="18" charset="0"/>
              </a:rPr>
              <a:t>seek a variety of solutions. At the same time, scientific thinking should be </a:t>
            </a:r>
            <a:r>
              <a:rPr lang="en-GB" dirty="0" smtClean="0">
                <a:ea typeface="Calibri" panose="020F0502020204030204" pitchFamily="34" charset="0"/>
                <a:cs typeface="Times New Roman" panose="02020603050405020304" pitchFamily="18" charset="0"/>
              </a:rPr>
              <a:t>encouraged</a:t>
            </a:r>
            <a:r>
              <a:rPr lang="is-IS" dirty="0" smtClean="0">
                <a:ea typeface="Calibri" panose="020F0502020204030204" pitchFamily="34" charset="0"/>
                <a:cs typeface="Times New Roman" panose="02020603050405020304" pitchFamily="18" charset="0"/>
              </a:rPr>
              <a:t> </a:t>
            </a:r>
            <a:r>
              <a:rPr lang="en-GB" dirty="0" smtClean="0">
                <a:ea typeface="Calibri" panose="020F0502020204030204" pitchFamily="34" charset="0"/>
                <a:cs typeface="Times New Roman" panose="02020603050405020304" pitchFamily="18" charset="0"/>
              </a:rPr>
              <a:t>and </a:t>
            </a:r>
            <a:r>
              <a:rPr lang="en-GB" dirty="0">
                <a:ea typeface="Calibri" panose="020F0502020204030204" pitchFamily="34" charset="0"/>
                <a:cs typeface="Times New Roman" panose="02020603050405020304" pitchFamily="18" charset="0"/>
              </a:rPr>
              <a:t>children encouraged to discover relations, cause and effect and to understand ideas </a:t>
            </a:r>
            <a:r>
              <a:rPr lang="en-GB" dirty="0" smtClean="0">
                <a:ea typeface="Calibri" panose="020F0502020204030204" pitchFamily="34" charset="0"/>
                <a:cs typeface="Times New Roman" panose="02020603050405020304" pitchFamily="18" charset="0"/>
              </a:rPr>
              <a:t>and</a:t>
            </a:r>
            <a:r>
              <a:rPr lang="is-IS" dirty="0" smtClean="0">
                <a:ea typeface="Calibri" panose="020F0502020204030204" pitchFamily="34" charset="0"/>
                <a:cs typeface="Times New Roman" panose="02020603050405020304" pitchFamily="18" charset="0"/>
              </a:rPr>
              <a:t> </a:t>
            </a:r>
            <a:r>
              <a:rPr lang="en-GB" dirty="0" smtClean="0">
                <a:ea typeface="Calibri" panose="020F0502020204030204" pitchFamily="34" charset="0"/>
                <a:cs typeface="Times New Roman" panose="02020603050405020304" pitchFamily="18" charset="0"/>
              </a:rPr>
              <a:t>concepts</a:t>
            </a:r>
            <a:r>
              <a:rPr lang="en-GB" dirty="0">
                <a:ea typeface="Calibri" panose="020F0502020204030204" pitchFamily="34" charset="0"/>
                <a:cs typeface="Times New Roman" panose="02020603050405020304" pitchFamily="18" charset="0"/>
              </a:rPr>
              <a:t>. An effort should be made to teach children to respect nature and their </a:t>
            </a:r>
            <a:r>
              <a:rPr lang="en-GB" dirty="0" smtClean="0">
                <a:ea typeface="Calibri" panose="020F0502020204030204" pitchFamily="34" charset="0"/>
                <a:cs typeface="Times New Roman" panose="02020603050405020304" pitchFamily="18" charset="0"/>
              </a:rPr>
              <a:t>environment</a:t>
            </a:r>
            <a:r>
              <a:rPr lang="is-IS" dirty="0" smtClean="0">
                <a:ea typeface="Calibri" panose="020F0502020204030204" pitchFamily="34" charset="0"/>
                <a:cs typeface="Times New Roman" panose="02020603050405020304" pitchFamily="18" charset="0"/>
              </a:rPr>
              <a:t> </a:t>
            </a:r>
            <a:r>
              <a:rPr lang="en-GB" dirty="0" smtClean="0">
                <a:ea typeface="Calibri" panose="020F0502020204030204" pitchFamily="34" charset="0"/>
                <a:cs typeface="Times New Roman" panose="02020603050405020304" pitchFamily="18" charset="0"/>
              </a:rPr>
              <a:t>and </a:t>
            </a:r>
            <a:r>
              <a:rPr lang="en-GB" dirty="0">
                <a:ea typeface="Calibri" panose="020F0502020204030204" pitchFamily="34" charset="0"/>
                <a:cs typeface="Times New Roman" panose="02020603050405020304" pitchFamily="18" charset="0"/>
              </a:rPr>
              <a:t>to give them opportunity to experience and enjoy.</a:t>
            </a:r>
            <a:endParaRPr lang="is-IS" dirty="0">
              <a:effectLst/>
              <a:ea typeface="Calibri" panose="020F0502020204030204" pitchFamily="34"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is-IS" smtClean="0"/>
              <a:t>Anna Lilja 2018</a:t>
            </a:r>
            <a:endParaRPr lang="is-IS"/>
          </a:p>
        </p:txBody>
      </p:sp>
      <p:sp>
        <p:nvSpPr>
          <p:cNvPr id="4" name="Slide Number Placeholder 3"/>
          <p:cNvSpPr>
            <a:spLocks noGrp="1"/>
          </p:cNvSpPr>
          <p:nvPr>
            <p:ph type="sldNum" sz="quarter" idx="12"/>
          </p:nvPr>
        </p:nvSpPr>
        <p:spPr/>
        <p:txBody>
          <a:bodyPr/>
          <a:lstStyle/>
          <a:p>
            <a:fld id="{CC81B0A3-3CCE-4232-B1BC-0D1768F2AC22}" type="slidenum">
              <a:rPr lang="is-IS" smtClean="0"/>
              <a:t>11</a:t>
            </a:fld>
            <a:endParaRPr lang="is-IS"/>
          </a:p>
        </p:txBody>
      </p:sp>
    </p:spTree>
    <p:extLst>
      <p:ext uri="{BB962C8B-B14F-4D97-AF65-F5344CB8AC3E}">
        <p14:creationId xmlns:p14="http://schemas.microsoft.com/office/powerpoint/2010/main" val="23671968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9691" y="320379"/>
            <a:ext cx="9427773" cy="6101670"/>
          </a:xfrm>
          <a:prstGeom prst="rect">
            <a:avLst/>
          </a:prstGeom>
        </p:spPr>
        <p:txBody>
          <a:bodyPr wrap="square">
            <a:spAutoFit/>
          </a:bodyPr>
          <a:lstStyle/>
          <a:p>
            <a:pPr>
              <a:lnSpc>
                <a:spcPct val="115000"/>
              </a:lnSpc>
              <a:spcAft>
                <a:spcPts val="800"/>
              </a:spcAft>
            </a:pPr>
            <a:r>
              <a:rPr lang="en-GB" dirty="0">
                <a:ea typeface="Calibri" panose="020F0502020204030204" pitchFamily="34" charset="0"/>
                <a:cs typeface="Times New Roman" panose="02020603050405020304" pitchFamily="18" charset="0"/>
              </a:rPr>
              <a:t>Preschools are to create circumstances where children have an opportunity to work </a:t>
            </a:r>
            <a:r>
              <a:rPr lang="en-GB" dirty="0" smtClean="0">
                <a:ea typeface="Calibri" panose="020F0502020204030204" pitchFamily="34" charset="0"/>
                <a:cs typeface="Times New Roman" panose="02020603050405020304" pitchFamily="18" charset="0"/>
              </a:rPr>
              <a:t>and</a:t>
            </a:r>
            <a:r>
              <a:rPr lang="is-IS" dirty="0" smtClean="0">
                <a:ea typeface="Calibri" panose="020F0502020204030204" pitchFamily="34" charset="0"/>
                <a:cs typeface="Times New Roman" panose="02020603050405020304" pitchFamily="18" charset="0"/>
              </a:rPr>
              <a:t> </a:t>
            </a:r>
            <a:r>
              <a:rPr lang="en-GB" dirty="0" smtClean="0">
                <a:ea typeface="Calibri" panose="020F0502020204030204" pitchFamily="34" charset="0"/>
                <a:cs typeface="Times New Roman" panose="02020603050405020304" pitchFamily="18" charset="0"/>
              </a:rPr>
              <a:t>reflect </a:t>
            </a:r>
            <a:r>
              <a:rPr lang="en-GB" dirty="0">
                <a:ea typeface="Calibri" panose="020F0502020204030204" pitchFamily="34" charset="0"/>
                <a:cs typeface="Times New Roman" panose="02020603050405020304" pitchFamily="18" charset="0"/>
              </a:rPr>
              <a:t>on:</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Their conduct and respect for natural and manmade environment.</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How their ecological footprint and that of the local community can </a:t>
            </a:r>
            <a:r>
              <a:rPr lang="en-GB" dirty="0" smtClean="0">
                <a:ea typeface="Calibri" panose="020F0502020204030204" pitchFamily="34" charset="0"/>
                <a:cs typeface="Times New Roman" panose="02020603050405020304" pitchFamily="18" charset="0"/>
              </a:rPr>
              <a:t>work towards</a:t>
            </a:r>
            <a:r>
              <a:rPr lang="is-IS" dirty="0" smtClean="0">
                <a:ea typeface="Calibri" panose="020F0502020204030204" pitchFamily="34" charset="0"/>
                <a:cs typeface="Times New Roman" panose="02020603050405020304" pitchFamily="18" charset="0"/>
              </a:rPr>
              <a:t> </a:t>
            </a:r>
            <a:r>
              <a:rPr lang="en-GB" dirty="0" smtClean="0">
                <a:ea typeface="Calibri" panose="020F0502020204030204" pitchFamily="34" charset="0"/>
                <a:cs typeface="Times New Roman" panose="02020603050405020304" pitchFamily="18" charset="0"/>
              </a:rPr>
              <a:t>sustainable </a:t>
            </a:r>
            <a:r>
              <a:rPr lang="en-GB" dirty="0">
                <a:ea typeface="Calibri" panose="020F0502020204030204" pitchFamily="34" charset="0"/>
                <a:cs typeface="Times New Roman" panose="02020603050405020304" pitchFamily="18" charset="0"/>
              </a:rPr>
              <a:t>development.</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Natural cycles and phenomena.</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Various natural resources.</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Exploitations of natural resources.</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Information dissemination, presentation and value of information.</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Mathematical tasks, such as, numbers, signs and patterns.</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Living beings in the environment and their ways of life.</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The nature of various forces and their manifestation in the environment.</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The nature of various substances and objects.</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The potential and limitations of technology.</a:t>
            </a:r>
            <a:endParaRPr lang="is-IS" dirty="0">
              <a:ea typeface="Calibri" panose="020F0502020204030204" pitchFamily="34" charset="0"/>
              <a:cs typeface="Times New Roman" panose="02020603050405020304" pitchFamily="18" charset="0"/>
            </a:endParaRPr>
          </a:p>
          <a:p>
            <a:pPr>
              <a:lnSpc>
                <a:spcPct val="115000"/>
              </a:lnSpc>
              <a:spcAft>
                <a:spcPts val="800"/>
              </a:spcAft>
            </a:pPr>
            <a:r>
              <a:rPr lang="en-GB" dirty="0">
                <a:ea typeface="Calibri" panose="020F0502020204030204" pitchFamily="34" charset="0"/>
                <a:cs typeface="Times New Roman" panose="02020603050405020304" pitchFamily="18" charset="0"/>
              </a:rPr>
              <a:t>•	 Space, distances and directions </a:t>
            </a:r>
            <a:r>
              <a:rPr lang="en-GB" dirty="0" smtClean="0">
                <a:ea typeface="Calibri" panose="020F0502020204030204" pitchFamily="34" charset="0"/>
                <a:cs typeface="Times New Roman" panose="02020603050405020304" pitchFamily="18" charset="0"/>
              </a:rPr>
              <a:t>(page </a:t>
            </a:r>
            <a:r>
              <a:rPr lang="en-GB" dirty="0">
                <a:ea typeface="Calibri" panose="020F0502020204030204" pitchFamily="34" charset="0"/>
                <a:cs typeface="Times New Roman" panose="02020603050405020304" pitchFamily="18" charset="0"/>
              </a:rPr>
              <a:t>44)</a:t>
            </a:r>
            <a:endParaRPr lang="is-IS" dirty="0">
              <a:effectLst/>
              <a:ea typeface="Calibri" panose="020F0502020204030204" pitchFamily="34"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is-IS" smtClean="0"/>
              <a:t>Anna Lilja 2018</a:t>
            </a:r>
            <a:endParaRPr lang="is-IS"/>
          </a:p>
        </p:txBody>
      </p:sp>
      <p:sp>
        <p:nvSpPr>
          <p:cNvPr id="4" name="Slide Number Placeholder 3"/>
          <p:cNvSpPr>
            <a:spLocks noGrp="1"/>
          </p:cNvSpPr>
          <p:nvPr>
            <p:ph type="sldNum" sz="quarter" idx="12"/>
          </p:nvPr>
        </p:nvSpPr>
        <p:spPr/>
        <p:txBody>
          <a:bodyPr/>
          <a:lstStyle/>
          <a:p>
            <a:fld id="{CC81B0A3-3CCE-4232-B1BC-0D1768F2AC22}" type="slidenum">
              <a:rPr lang="is-IS" smtClean="0"/>
              <a:t>12</a:t>
            </a:fld>
            <a:endParaRPr lang="is-IS"/>
          </a:p>
        </p:txBody>
      </p:sp>
    </p:spTree>
    <p:extLst>
      <p:ext uri="{BB962C8B-B14F-4D97-AF65-F5344CB8AC3E}">
        <p14:creationId xmlns:p14="http://schemas.microsoft.com/office/powerpoint/2010/main" val="15482560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is-IS" smtClean="0"/>
              <a:t>Anna Lilja 2018</a:t>
            </a:r>
            <a:endParaRPr lang="is-IS"/>
          </a:p>
        </p:txBody>
      </p:sp>
      <p:sp>
        <p:nvSpPr>
          <p:cNvPr id="3" name="Slide Number Placeholder 2"/>
          <p:cNvSpPr>
            <a:spLocks noGrp="1"/>
          </p:cNvSpPr>
          <p:nvPr>
            <p:ph type="sldNum" sz="quarter" idx="12"/>
          </p:nvPr>
        </p:nvSpPr>
        <p:spPr/>
        <p:txBody>
          <a:bodyPr/>
          <a:lstStyle/>
          <a:p>
            <a:fld id="{CC81B0A3-3CCE-4232-B1BC-0D1768F2AC22}" type="slidenum">
              <a:rPr lang="is-IS" smtClean="0"/>
              <a:t>13</a:t>
            </a:fld>
            <a:endParaRPr lang="is-IS"/>
          </a:p>
        </p:txBody>
      </p:sp>
      <p:sp>
        <p:nvSpPr>
          <p:cNvPr id="4" name="TextBox 3"/>
          <p:cNvSpPr txBox="1"/>
          <p:nvPr/>
        </p:nvSpPr>
        <p:spPr>
          <a:xfrm>
            <a:off x="2808515" y="1254034"/>
            <a:ext cx="7615646" cy="2985433"/>
          </a:xfrm>
          <a:prstGeom prst="rect">
            <a:avLst/>
          </a:prstGeom>
          <a:noFill/>
        </p:spPr>
        <p:txBody>
          <a:bodyPr wrap="square" rtlCol="0">
            <a:spAutoFit/>
          </a:bodyPr>
          <a:lstStyle/>
          <a:p>
            <a:r>
              <a:rPr lang="en-GB" sz="4000" b="1" dirty="0" smtClean="0">
                <a:latin typeface="Curlz MT" panose="04040404050702020202" pitchFamily="82" charset="0"/>
              </a:rPr>
              <a:t>So how do we work and implement those items in our daily work?</a:t>
            </a:r>
          </a:p>
          <a:p>
            <a:endParaRPr lang="en-GB" dirty="0" smtClean="0"/>
          </a:p>
          <a:p>
            <a:endParaRPr lang="en-GB" dirty="0" smtClean="0"/>
          </a:p>
          <a:p>
            <a:endParaRPr lang="en-GB" dirty="0" smtClean="0"/>
          </a:p>
          <a:p>
            <a:endParaRPr lang="en-GB" dirty="0" smtClean="0"/>
          </a:p>
          <a:p>
            <a:endParaRPr lang="en-GB" dirty="0" smtClean="0"/>
          </a:p>
          <a:p>
            <a:r>
              <a:rPr lang="en-GB" dirty="0" smtClean="0"/>
              <a:t>Here are some examples and pictures from preschools in </a:t>
            </a:r>
            <a:r>
              <a:rPr lang="en-GB" dirty="0" err="1" smtClean="0"/>
              <a:t>Akureyri</a:t>
            </a:r>
            <a:r>
              <a:rPr lang="en-GB" dirty="0" smtClean="0"/>
              <a:t>. </a:t>
            </a:r>
            <a:endParaRPr lang="en-GB" dirty="0"/>
          </a:p>
        </p:txBody>
      </p:sp>
    </p:spTree>
    <p:extLst>
      <p:ext uri="{BB962C8B-B14F-4D97-AF65-F5344CB8AC3E}">
        <p14:creationId xmlns:p14="http://schemas.microsoft.com/office/powerpoint/2010/main" val="318241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4">
                                            <p:txEl>
                                              <p:pRg st="0" end="0"/>
                                            </p:txEl>
                                          </p:spTgt>
                                        </p:tgtEl>
                                        <p:attrNameLst>
                                          <p:attrName>ppt_x</p:attrName>
                                          <p:attrName>ppt_y</p:attrName>
                                        </p:attrNameLst>
                                      </p:cBhvr>
                                    </p:animMotion>
                                    <p:animRot by="1500000">
                                      <p:cBhvr>
                                        <p:cTn id="7" dur="125" fill="hold">
                                          <p:stCondLst>
                                            <p:cond delay="0"/>
                                          </p:stCondLst>
                                        </p:cTn>
                                        <p:tgtEl>
                                          <p:spTgt spid="4">
                                            <p:txEl>
                                              <p:pRg st="0" end="0"/>
                                            </p:txEl>
                                          </p:spTgt>
                                        </p:tgtEl>
                                        <p:attrNameLst>
                                          <p:attrName>r</p:attrName>
                                        </p:attrNameLst>
                                      </p:cBhvr>
                                    </p:animRot>
                                    <p:animRot by="-1500000">
                                      <p:cBhvr>
                                        <p:cTn id="8" dur="125" fill="hold">
                                          <p:stCondLst>
                                            <p:cond delay="125"/>
                                          </p:stCondLst>
                                        </p:cTn>
                                        <p:tgtEl>
                                          <p:spTgt spid="4">
                                            <p:txEl>
                                              <p:pRg st="0" end="0"/>
                                            </p:txEl>
                                          </p:spTgt>
                                        </p:tgtEl>
                                        <p:attrNameLst>
                                          <p:attrName>r</p:attrName>
                                        </p:attrNameLst>
                                      </p:cBhvr>
                                    </p:animRot>
                                    <p:animRot by="-1500000">
                                      <p:cBhvr>
                                        <p:cTn id="9" dur="125" fill="hold">
                                          <p:stCondLst>
                                            <p:cond delay="250"/>
                                          </p:stCondLst>
                                        </p:cTn>
                                        <p:tgtEl>
                                          <p:spTgt spid="4">
                                            <p:txEl>
                                              <p:pRg st="0" end="0"/>
                                            </p:txEl>
                                          </p:spTgt>
                                        </p:tgtEl>
                                        <p:attrNameLst>
                                          <p:attrName>r</p:attrName>
                                        </p:attrNameLst>
                                      </p:cBhvr>
                                    </p:animRot>
                                    <p:animRot by="1500000">
                                      <p:cBhvr>
                                        <p:cTn id="10" dur="125" fill="hold">
                                          <p:stCondLst>
                                            <p:cond delay="375"/>
                                          </p:stCondLst>
                                        </p:cTn>
                                        <p:tgtEl>
                                          <p:spTgt spid="4">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3463</TotalTime>
  <Words>1137</Words>
  <Application>Microsoft Office PowerPoint</Application>
  <PresentationFormat>Widescreen</PresentationFormat>
  <Paragraphs>78</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Century Gothic</vt:lpstr>
      <vt:lpstr>Curlz MT</vt:lpstr>
      <vt:lpstr>Times New Roman</vt:lpstr>
      <vt:lpstr>Wingdings</vt:lpstr>
      <vt:lpstr>Wingdings 3</vt:lpstr>
      <vt:lpstr>Wisp</vt:lpstr>
      <vt:lpstr>The importance of Nature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Nature</dc:title>
  <dc:creator>Leikskólinn Tröllaborgir</dc:creator>
  <cp:lastModifiedBy>Leikskólinn Iðavöllur</cp:lastModifiedBy>
  <cp:revision>52</cp:revision>
  <cp:lastPrinted>2018-09-04T10:54:11Z</cp:lastPrinted>
  <dcterms:created xsi:type="dcterms:W3CDTF">2018-08-28T09:35:27Z</dcterms:created>
  <dcterms:modified xsi:type="dcterms:W3CDTF">2018-10-08T14:16:16Z</dcterms:modified>
</cp:coreProperties>
</file>